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6"/>
  </p:notesMasterIdLst>
  <p:sldIdLst>
    <p:sldId id="318" r:id="rId4"/>
    <p:sldId id="297" r:id="rId5"/>
    <p:sldId id="298" r:id="rId6"/>
    <p:sldId id="262" r:id="rId7"/>
    <p:sldId id="277" r:id="rId8"/>
    <p:sldId id="306" r:id="rId9"/>
    <p:sldId id="309" r:id="rId10"/>
    <p:sldId id="308" r:id="rId11"/>
    <p:sldId id="266" r:id="rId12"/>
    <p:sldId id="321" r:id="rId13"/>
    <p:sldId id="268" r:id="rId14"/>
    <p:sldId id="272" r:id="rId15"/>
    <p:sldId id="300" r:id="rId16"/>
    <p:sldId id="317" r:id="rId17"/>
    <p:sldId id="301" r:id="rId18"/>
    <p:sldId id="303" r:id="rId19"/>
    <p:sldId id="304" r:id="rId20"/>
    <p:sldId id="305" r:id="rId21"/>
    <p:sldId id="310" r:id="rId22"/>
    <p:sldId id="279" r:id="rId23"/>
    <p:sldId id="280" r:id="rId24"/>
    <p:sldId id="273" r:id="rId25"/>
    <p:sldId id="278" r:id="rId26"/>
    <p:sldId id="275" r:id="rId27"/>
    <p:sldId id="281" r:id="rId28"/>
    <p:sldId id="283" r:id="rId29"/>
    <p:sldId id="284" r:id="rId30"/>
    <p:sldId id="285" r:id="rId31"/>
    <p:sldId id="286" r:id="rId32"/>
    <p:sldId id="287" r:id="rId33"/>
    <p:sldId id="319" r:id="rId34"/>
    <p:sldId id="32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77" d="100"/>
          <a:sy n="77" d="100"/>
        </p:scale>
        <p:origin x="141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3B3DA-4D64-4237-B25F-53A4EBD1048B}" type="doc">
      <dgm:prSet loTypeId="urn:microsoft.com/office/officeart/2009/layout/CircleArrowProcess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B7419F4-AE60-4A7D-82D4-4AE01B1E6401}">
      <dgm:prSet phldrT="[Текст]" custT="1"/>
      <dgm:spPr/>
      <dgm:t>
        <a:bodyPr/>
        <a:lstStyle/>
        <a:p>
          <a:r>
            <a:rPr lang="ru-RU" sz="1200" b="1" dirty="0" smtClean="0"/>
            <a:t>Диагностическое обследование специалистов</a:t>
          </a:r>
          <a:endParaRPr lang="ru-RU" sz="1200" b="1" dirty="0"/>
        </a:p>
      </dgm:t>
    </dgm:pt>
    <dgm:pt modelId="{2D54FA7F-CF35-4FC8-BF27-4958749B759C}" type="parTrans" cxnId="{F86DD3DF-F1E5-497A-96D5-F0F8FDA6E46E}">
      <dgm:prSet/>
      <dgm:spPr/>
      <dgm:t>
        <a:bodyPr/>
        <a:lstStyle/>
        <a:p>
          <a:endParaRPr lang="ru-RU"/>
        </a:p>
      </dgm:t>
    </dgm:pt>
    <dgm:pt modelId="{F6928E56-D2A3-4842-AEE7-B9C180706225}" type="sibTrans" cxnId="{F86DD3DF-F1E5-497A-96D5-F0F8FDA6E46E}">
      <dgm:prSet/>
      <dgm:spPr/>
      <dgm:t>
        <a:bodyPr/>
        <a:lstStyle/>
        <a:p>
          <a:endParaRPr lang="ru-RU"/>
        </a:p>
      </dgm:t>
    </dgm:pt>
    <dgm:pt modelId="{7542DF7F-9B64-4E0B-8F88-0706A6044179}">
      <dgm:prSet phldrT="[Текст]" custT="1"/>
      <dgm:spPr/>
      <dgm:t>
        <a:bodyPr/>
        <a:lstStyle/>
        <a:p>
          <a:r>
            <a:rPr lang="ru-RU" sz="1200" b="1" dirty="0" smtClean="0"/>
            <a:t>Анализ результатов диагностики</a:t>
          </a:r>
          <a:endParaRPr lang="ru-RU" sz="1200" b="1" dirty="0"/>
        </a:p>
      </dgm:t>
    </dgm:pt>
    <dgm:pt modelId="{643FF31B-586C-4096-9381-4661B4D0F259}" type="parTrans" cxnId="{E52D61C3-F658-40E5-A2F0-F4653735C220}">
      <dgm:prSet/>
      <dgm:spPr/>
      <dgm:t>
        <a:bodyPr/>
        <a:lstStyle/>
        <a:p>
          <a:endParaRPr lang="ru-RU"/>
        </a:p>
      </dgm:t>
    </dgm:pt>
    <dgm:pt modelId="{705BE0D5-F379-4C00-B19A-0F4B8A24340E}" type="sibTrans" cxnId="{E52D61C3-F658-40E5-A2F0-F4653735C220}">
      <dgm:prSet/>
      <dgm:spPr/>
      <dgm:t>
        <a:bodyPr/>
        <a:lstStyle/>
        <a:p>
          <a:endParaRPr lang="ru-RU"/>
        </a:p>
      </dgm:t>
    </dgm:pt>
    <dgm:pt modelId="{EBC42C62-5167-42CC-923A-D4231313D631}">
      <dgm:prSet phldrT="[Текст]" custT="1"/>
      <dgm:spPr/>
      <dgm:t>
        <a:bodyPr/>
        <a:lstStyle/>
        <a:p>
          <a:r>
            <a:rPr lang="ru-RU" sz="1200" b="1" dirty="0" smtClean="0"/>
            <a:t>Индивидуальный образовательный маршрут </a:t>
          </a:r>
          <a:endParaRPr lang="ru-RU" sz="1200" b="1" dirty="0"/>
        </a:p>
      </dgm:t>
    </dgm:pt>
    <dgm:pt modelId="{8A2C7BBC-536E-4E49-81B5-5FF6B9788902}" type="parTrans" cxnId="{F3D2F549-36CF-48EC-B2D7-7DAB0F15D3A3}">
      <dgm:prSet/>
      <dgm:spPr/>
      <dgm:t>
        <a:bodyPr/>
        <a:lstStyle/>
        <a:p>
          <a:endParaRPr lang="ru-RU"/>
        </a:p>
      </dgm:t>
    </dgm:pt>
    <dgm:pt modelId="{1FDA57F3-DF8B-422F-BE93-F5B3B0B6F896}" type="sibTrans" cxnId="{F3D2F549-36CF-48EC-B2D7-7DAB0F15D3A3}">
      <dgm:prSet/>
      <dgm:spPr/>
      <dgm:t>
        <a:bodyPr/>
        <a:lstStyle/>
        <a:p>
          <a:endParaRPr lang="ru-RU"/>
        </a:p>
      </dgm:t>
    </dgm:pt>
    <dgm:pt modelId="{CBC389CD-F794-45C5-8BF7-477D1965B356}">
      <dgm:prSet custT="1"/>
      <dgm:spPr/>
      <dgm:t>
        <a:bodyPr/>
        <a:lstStyle/>
        <a:p>
          <a:r>
            <a:rPr lang="ru-RU" sz="1200" b="1" dirty="0" smtClean="0"/>
            <a:t>Индивидуальные планы работы специалистов</a:t>
          </a:r>
          <a:endParaRPr lang="ru-RU" sz="1200" b="1" dirty="0"/>
        </a:p>
      </dgm:t>
    </dgm:pt>
    <dgm:pt modelId="{644F344D-E77D-46E2-A8E4-5B7AEA7E3757}" type="parTrans" cxnId="{20A99AB4-606F-4BA7-93D0-B5C110C670A4}">
      <dgm:prSet/>
      <dgm:spPr/>
      <dgm:t>
        <a:bodyPr/>
        <a:lstStyle/>
        <a:p>
          <a:endParaRPr lang="ru-RU"/>
        </a:p>
      </dgm:t>
    </dgm:pt>
    <dgm:pt modelId="{56E01F25-1249-48ED-B60D-2520511D9193}" type="sibTrans" cxnId="{20A99AB4-606F-4BA7-93D0-B5C110C670A4}">
      <dgm:prSet/>
      <dgm:spPr/>
      <dgm:t>
        <a:bodyPr/>
        <a:lstStyle/>
        <a:p>
          <a:endParaRPr lang="ru-RU"/>
        </a:p>
      </dgm:t>
    </dgm:pt>
    <dgm:pt modelId="{40FF2F87-F246-4C2A-BC83-616F36271678}">
      <dgm:prSet custT="1"/>
      <dgm:spPr/>
      <dgm:t>
        <a:bodyPr/>
        <a:lstStyle/>
        <a:p>
          <a:r>
            <a:rPr lang="ru-RU" sz="1200" b="1" dirty="0" smtClean="0"/>
            <a:t>Индивидуальная коррекционно-образовательная программа</a:t>
          </a:r>
          <a:endParaRPr lang="ru-RU" sz="1200" b="1" dirty="0"/>
        </a:p>
      </dgm:t>
    </dgm:pt>
    <dgm:pt modelId="{FB6787EE-AD08-4BBC-939C-B798FDC4DBE7}" type="parTrans" cxnId="{2FE33B4B-8566-43DC-A2C1-3F58DE28E9A8}">
      <dgm:prSet/>
      <dgm:spPr/>
      <dgm:t>
        <a:bodyPr/>
        <a:lstStyle/>
        <a:p>
          <a:endParaRPr lang="ru-RU"/>
        </a:p>
      </dgm:t>
    </dgm:pt>
    <dgm:pt modelId="{E51F6D60-DBD1-402B-B44D-9A3501335588}" type="sibTrans" cxnId="{2FE33B4B-8566-43DC-A2C1-3F58DE28E9A8}">
      <dgm:prSet/>
      <dgm:spPr/>
      <dgm:t>
        <a:bodyPr/>
        <a:lstStyle/>
        <a:p>
          <a:endParaRPr lang="ru-RU"/>
        </a:p>
      </dgm:t>
    </dgm:pt>
    <dgm:pt modelId="{76A925EB-5D3B-485B-827A-D67C975BBAB9}" type="pres">
      <dgm:prSet presAssocID="{4BE3B3DA-4D64-4237-B25F-53A4EBD1048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95BDF55-5805-4009-9ED8-433C0FE3486F}" type="pres">
      <dgm:prSet presAssocID="{9B7419F4-AE60-4A7D-82D4-4AE01B1E6401}" presName="Accent1" presStyleCnt="0"/>
      <dgm:spPr/>
    </dgm:pt>
    <dgm:pt modelId="{B5E6CFA4-C730-4FE7-BAAA-497374C56C59}" type="pres">
      <dgm:prSet presAssocID="{9B7419F4-AE60-4A7D-82D4-4AE01B1E6401}" presName="Accent" presStyleLbl="node1" presStyleIdx="0" presStyleCnt="5" custScaleX="223613"/>
      <dgm:spPr/>
    </dgm:pt>
    <dgm:pt modelId="{E4B8AC37-C8AA-44A7-AD28-96C10524C66F}" type="pres">
      <dgm:prSet presAssocID="{9B7419F4-AE60-4A7D-82D4-4AE01B1E6401}" presName="Parent1" presStyleLbl="revTx" presStyleIdx="0" presStyleCnt="5" custScaleX="2785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55E29-AEF7-4484-8AAB-DBE69E2D2256}" type="pres">
      <dgm:prSet presAssocID="{7542DF7F-9B64-4E0B-8F88-0706A6044179}" presName="Accent2" presStyleCnt="0"/>
      <dgm:spPr/>
    </dgm:pt>
    <dgm:pt modelId="{0F00C13B-32F9-4F32-85EF-E7E91FC01CC5}" type="pres">
      <dgm:prSet presAssocID="{7542DF7F-9B64-4E0B-8F88-0706A6044179}" presName="Accent" presStyleLbl="node1" presStyleIdx="1" presStyleCnt="5" custScaleX="204119"/>
      <dgm:spPr/>
    </dgm:pt>
    <dgm:pt modelId="{B959CD6A-BBF8-48FA-9207-2329264D4AD6}" type="pres">
      <dgm:prSet presAssocID="{7542DF7F-9B64-4E0B-8F88-0706A6044179}" presName="Parent2" presStyleLbl="revTx" presStyleIdx="1" presStyleCnt="5" custScaleX="2809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009DC-3910-4C79-8848-0AE2D92DE244}" type="pres">
      <dgm:prSet presAssocID="{EBC42C62-5167-42CC-923A-D4231313D631}" presName="Accent3" presStyleCnt="0"/>
      <dgm:spPr/>
    </dgm:pt>
    <dgm:pt modelId="{6B2F5F60-8BDD-414D-B2BA-A1BFD391D68B}" type="pres">
      <dgm:prSet presAssocID="{EBC42C62-5167-42CC-923A-D4231313D631}" presName="Accent" presStyleLbl="node1" presStyleIdx="2" presStyleCnt="5" custScaleX="216620"/>
      <dgm:spPr/>
    </dgm:pt>
    <dgm:pt modelId="{632B3D15-0750-4D6B-8F4F-5A01A00039E5}" type="pres">
      <dgm:prSet presAssocID="{EBC42C62-5167-42CC-923A-D4231313D631}" presName="Parent3" presStyleLbl="revTx" presStyleIdx="2" presStyleCnt="5" custScaleX="2842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B9B1F-9F90-40B6-83BF-C5D2AD9FE347}" type="pres">
      <dgm:prSet presAssocID="{CBC389CD-F794-45C5-8BF7-477D1965B356}" presName="Accent4" presStyleCnt="0"/>
      <dgm:spPr/>
    </dgm:pt>
    <dgm:pt modelId="{17B1A450-59ED-49F6-AC8F-AD48092CDEF9}" type="pres">
      <dgm:prSet presAssocID="{CBC389CD-F794-45C5-8BF7-477D1965B356}" presName="Accent" presStyleLbl="node1" presStyleIdx="3" presStyleCnt="5" custScaleX="205424"/>
      <dgm:spPr/>
    </dgm:pt>
    <dgm:pt modelId="{9287CB13-880B-46D0-ADD0-65958DE4E352}" type="pres">
      <dgm:prSet presAssocID="{CBC389CD-F794-45C5-8BF7-477D1965B356}" presName="Parent4" presStyleLbl="revTx" presStyleIdx="3" presStyleCnt="5" custScaleX="2420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AF8AF-49AA-44A1-9655-A4C7FCBE3CD9}" type="pres">
      <dgm:prSet presAssocID="{40FF2F87-F246-4C2A-BC83-616F36271678}" presName="Accent5" presStyleCnt="0"/>
      <dgm:spPr/>
    </dgm:pt>
    <dgm:pt modelId="{5F6A2E05-C75B-4DD3-8F64-CB26BD912291}" type="pres">
      <dgm:prSet presAssocID="{40FF2F87-F246-4C2A-BC83-616F36271678}" presName="Accent" presStyleLbl="node1" presStyleIdx="4" presStyleCnt="5" custScaleX="190973"/>
      <dgm:spPr/>
    </dgm:pt>
    <dgm:pt modelId="{248177A1-63D6-490E-BFBB-A1A1E6E1BB0B}" type="pres">
      <dgm:prSet presAssocID="{40FF2F87-F246-4C2A-BC83-616F36271678}" presName="Parent5" presStyleLbl="revTx" presStyleIdx="4" presStyleCnt="5" custScaleX="2689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99A4D2-A029-4B78-AA84-38334E85932E}" type="presOf" srcId="{4BE3B3DA-4D64-4237-B25F-53A4EBD1048B}" destId="{76A925EB-5D3B-485B-827A-D67C975BBAB9}" srcOrd="0" destOrd="0" presId="urn:microsoft.com/office/officeart/2009/layout/CircleArrowProcess"/>
    <dgm:cxn modelId="{E52D61C3-F658-40E5-A2F0-F4653735C220}" srcId="{4BE3B3DA-4D64-4237-B25F-53A4EBD1048B}" destId="{7542DF7F-9B64-4E0B-8F88-0706A6044179}" srcOrd="1" destOrd="0" parTransId="{643FF31B-586C-4096-9381-4661B4D0F259}" sibTransId="{705BE0D5-F379-4C00-B19A-0F4B8A24340E}"/>
    <dgm:cxn modelId="{E74F9D4D-5C83-471E-B192-16FF6F0CA8F2}" type="presOf" srcId="{EBC42C62-5167-42CC-923A-D4231313D631}" destId="{632B3D15-0750-4D6B-8F4F-5A01A00039E5}" srcOrd="0" destOrd="0" presId="urn:microsoft.com/office/officeart/2009/layout/CircleArrowProcess"/>
    <dgm:cxn modelId="{F3D2F549-36CF-48EC-B2D7-7DAB0F15D3A3}" srcId="{4BE3B3DA-4D64-4237-B25F-53A4EBD1048B}" destId="{EBC42C62-5167-42CC-923A-D4231313D631}" srcOrd="2" destOrd="0" parTransId="{8A2C7BBC-536E-4E49-81B5-5FF6B9788902}" sibTransId="{1FDA57F3-DF8B-422F-BE93-F5B3B0B6F896}"/>
    <dgm:cxn modelId="{B0A5D07B-D1FA-4669-8A27-86E4B3D0C31B}" type="presOf" srcId="{40FF2F87-F246-4C2A-BC83-616F36271678}" destId="{248177A1-63D6-490E-BFBB-A1A1E6E1BB0B}" srcOrd="0" destOrd="0" presId="urn:microsoft.com/office/officeart/2009/layout/CircleArrowProcess"/>
    <dgm:cxn modelId="{20A99AB4-606F-4BA7-93D0-B5C110C670A4}" srcId="{4BE3B3DA-4D64-4237-B25F-53A4EBD1048B}" destId="{CBC389CD-F794-45C5-8BF7-477D1965B356}" srcOrd="3" destOrd="0" parTransId="{644F344D-E77D-46E2-A8E4-5B7AEA7E3757}" sibTransId="{56E01F25-1249-48ED-B60D-2520511D9193}"/>
    <dgm:cxn modelId="{72338DB5-9BC7-4178-B606-ADE584DF16A4}" type="presOf" srcId="{7542DF7F-9B64-4E0B-8F88-0706A6044179}" destId="{B959CD6A-BBF8-48FA-9207-2329264D4AD6}" srcOrd="0" destOrd="0" presId="urn:microsoft.com/office/officeart/2009/layout/CircleArrowProcess"/>
    <dgm:cxn modelId="{B5575A14-C107-4824-ADD0-4B7E1FE512F7}" type="presOf" srcId="{9B7419F4-AE60-4A7D-82D4-4AE01B1E6401}" destId="{E4B8AC37-C8AA-44A7-AD28-96C10524C66F}" srcOrd="0" destOrd="0" presId="urn:microsoft.com/office/officeart/2009/layout/CircleArrowProcess"/>
    <dgm:cxn modelId="{E7356D21-3085-4A97-BD8A-B6ACCC6F28AB}" type="presOf" srcId="{CBC389CD-F794-45C5-8BF7-477D1965B356}" destId="{9287CB13-880B-46D0-ADD0-65958DE4E352}" srcOrd="0" destOrd="0" presId="urn:microsoft.com/office/officeart/2009/layout/CircleArrowProcess"/>
    <dgm:cxn modelId="{F86DD3DF-F1E5-497A-96D5-F0F8FDA6E46E}" srcId="{4BE3B3DA-4D64-4237-B25F-53A4EBD1048B}" destId="{9B7419F4-AE60-4A7D-82D4-4AE01B1E6401}" srcOrd="0" destOrd="0" parTransId="{2D54FA7F-CF35-4FC8-BF27-4958749B759C}" sibTransId="{F6928E56-D2A3-4842-AEE7-B9C180706225}"/>
    <dgm:cxn modelId="{2FE33B4B-8566-43DC-A2C1-3F58DE28E9A8}" srcId="{4BE3B3DA-4D64-4237-B25F-53A4EBD1048B}" destId="{40FF2F87-F246-4C2A-BC83-616F36271678}" srcOrd="4" destOrd="0" parTransId="{FB6787EE-AD08-4BBC-939C-B798FDC4DBE7}" sibTransId="{E51F6D60-DBD1-402B-B44D-9A3501335588}"/>
    <dgm:cxn modelId="{BC65B719-35B5-463B-A4EC-74E1CE1E767D}" type="presParOf" srcId="{76A925EB-5D3B-485B-827A-D67C975BBAB9}" destId="{695BDF55-5805-4009-9ED8-433C0FE3486F}" srcOrd="0" destOrd="0" presId="urn:microsoft.com/office/officeart/2009/layout/CircleArrowProcess"/>
    <dgm:cxn modelId="{0975D2CD-A635-40A3-97BC-96B7CBDB3E7B}" type="presParOf" srcId="{695BDF55-5805-4009-9ED8-433C0FE3486F}" destId="{B5E6CFA4-C730-4FE7-BAAA-497374C56C59}" srcOrd="0" destOrd="0" presId="urn:microsoft.com/office/officeart/2009/layout/CircleArrowProcess"/>
    <dgm:cxn modelId="{340FF7E3-8C80-4216-BE85-40B70BAEC179}" type="presParOf" srcId="{76A925EB-5D3B-485B-827A-D67C975BBAB9}" destId="{E4B8AC37-C8AA-44A7-AD28-96C10524C66F}" srcOrd="1" destOrd="0" presId="urn:microsoft.com/office/officeart/2009/layout/CircleArrowProcess"/>
    <dgm:cxn modelId="{87645818-BA8D-4E1E-BBDA-48374A242125}" type="presParOf" srcId="{76A925EB-5D3B-485B-827A-D67C975BBAB9}" destId="{7DA55E29-AEF7-4484-8AAB-DBE69E2D2256}" srcOrd="2" destOrd="0" presId="urn:microsoft.com/office/officeart/2009/layout/CircleArrowProcess"/>
    <dgm:cxn modelId="{146C4889-497E-41FD-B2C6-836892E372E2}" type="presParOf" srcId="{7DA55E29-AEF7-4484-8AAB-DBE69E2D2256}" destId="{0F00C13B-32F9-4F32-85EF-E7E91FC01CC5}" srcOrd="0" destOrd="0" presId="urn:microsoft.com/office/officeart/2009/layout/CircleArrowProcess"/>
    <dgm:cxn modelId="{BB5FECAA-32BD-478C-B5A6-B6E338F371A5}" type="presParOf" srcId="{76A925EB-5D3B-485B-827A-D67C975BBAB9}" destId="{B959CD6A-BBF8-48FA-9207-2329264D4AD6}" srcOrd="3" destOrd="0" presId="urn:microsoft.com/office/officeart/2009/layout/CircleArrowProcess"/>
    <dgm:cxn modelId="{524363C9-A8BC-4251-AD1A-C8B7A6708021}" type="presParOf" srcId="{76A925EB-5D3B-485B-827A-D67C975BBAB9}" destId="{F04009DC-3910-4C79-8848-0AE2D92DE244}" srcOrd="4" destOrd="0" presId="urn:microsoft.com/office/officeart/2009/layout/CircleArrowProcess"/>
    <dgm:cxn modelId="{EBB558F9-43A2-4E99-BD6D-2A27945EEBBD}" type="presParOf" srcId="{F04009DC-3910-4C79-8848-0AE2D92DE244}" destId="{6B2F5F60-8BDD-414D-B2BA-A1BFD391D68B}" srcOrd="0" destOrd="0" presId="urn:microsoft.com/office/officeart/2009/layout/CircleArrowProcess"/>
    <dgm:cxn modelId="{5EEAB3EC-87E5-4732-BBA0-53151893E75C}" type="presParOf" srcId="{76A925EB-5D3B-485B-827A-D67C975BBAB9}" destId="{632B3D15-0750-4D6B-8F4F-5A01A00039E5}" srcOrd="5" destOrd="0" presId="urn:microsoft.com/office/officeart/2009/layout/CircleArrowProcess"/>
    <dgm:cxn modelId="{DABEC6F2-EEB0-4F36-80E9-39169516ED63}" type="presParOf" srcId="{76A925EB-5D3B-485B-827A-D67C975BBAB9}" destId="{2CDB9B1F-9F90-40B6-83BF-C5D2AD9FE347}" srcOrd="6" destOrd="0" presId="urn:microsoft.com/office/officeart/2009/layout/CircleArrowProcess"/>
    <dgm:cxn modelId="{CE8099A7-BDC6-45A0-8E67-5F154F672027}" type="presParOf" srcId="{2CDB9B1F-9F90-40B6-83BF-C5D2AD9FE347}" destId="{17B1A450-59ED-49F6-AC8F-AD48092CDEF9}" srcOrd="0" destOrd="0" presId="urn:microsoft.com/office/officeart/2009/layout/CircleArrowProcess"/>
    <dgm:cxn modelId="{1DF21D4C-776B-4843-8B9C-B479ADA70C9C}" type="presParOf" srcId="{76A925EB-5D3B-485B-827A-D67C975BBAB9}" destId="{9287CB13-880B-46D0-ADD0-65958DE4E352}" srcOrd="7" destOrd="0" presId="urn:microsoft.com/office/officeart/2009/layout/CircleArrowProcess"/>
    <dgm:cxn modelId="{E8D8ED53-5A98-4B6B-986C-57362B00FBF0}" type="presParOf" srcId="{76A925EB-5D3B-485B-827A-D67C975BBAB9}" destId="{B98AF8AF-49AA-44A1-9655-A4C7FCBE3CD9}" srcOrd="8" destOrd="0" presId="urn:microsoft.com/office/officeart/2009/layout/CircleArrowProcess"/>
    <dgm:cxn modelId="{57BA7C89-40B3-4CFD-8010-A96D477C5F60}" type="presParOf" srcId="{B98AF8AF-49AA-44A1-9655-A4C7FCBE3CD9}" destId="{5F6A2E05-C75B-4DD3-8F64-CB26BD912291}" srcOrd="0" destOrd="0" presId="urn:microsoft.com/office/officeart/2009/layout/CircleArrowProcess"/>
    <dgm:cxn modelId="{B8A05745-C550-4DE9-8BE3-FF8EE69358EE}" type="presParOf" srcId="{76A925EB-5D3B-485B-827A-D67C975BBAB9}" destId="{248177A1-63D6-490E-BFBB-A1A1E6E1BB0B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4D8CE6-A55D-4D61-8E47-A5938238690F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C20BC13-6862-48EB-A245-BCBC06EF73AD}">
      <dgm:prSet phldrT="[Текст]" custT="1"/>
      <dgm:spPr/>
      <dgm:t>
        <a:bodyPr/>
        <a:lstStyle/>
        <a:p>
          <a:r>
            <a: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Дефектолог</a:t>
          </a:r>
          <a:r>
            <a:rPr lang="ru-RU" sz="12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BC7BFD-9674-4953-B77D-05EE8FAD2B9E}" type="parTrans" cxnId="{6718BEE6-727F-4436-ABF0-400B57A3E6C3}">
      <dgm:prSet/>
      <dgm:spPr/>
      <dgm:t>
        <a:bodyPr/>
        <a:lstStyle/>
        <a:p>
          <a:endParaRPr lang="ru-RU"/>
        </a:p>
      </dgm:t>
    </dgm:pt>
    <dgm:pt modelId="{CE68A495-7F13-44C1-B96A-84B1E45901AB}" type="sibTrans" cxnId="{6718BEE6-727F-4436-ABF0-400B57A3E6C3}">
      <dgm:prSet/>
      <dgm:spPr/>
      <dgm:t>
        <a:bodyPr/>
        <a:lstStyle/>
        <a:p>
          <a:endParaRPr lang="ru-RU"/>
        </a:p>
      </dgm:t>
    </dgm:pt>
    <dgm:pt modelId="{84BA9498-9E13-4FB7-BAF6-E3EAFFDBE370}">
      <dgm:prSet phldrT="[Текст]" custT="1"/>
      <dgm:spPr/>
      <dgm:t>
        <a:bodyPr/>
        <a:lstStyle/>
        <a:p>
          <a:endParaRPr lang="ru-RU" sz="1200" b="1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DA6F98-8642-44A6-8BBA-32B7D816B281}" type="parTrans" cxnId="{55765CA8-C02C-4B1C-A378-2F35627A8CAA}">
      <dgm:prSet/>
      <dgm:spPr/>
      <dgm:t>
        <a:bodyPr/>
        <a:lstStyle/>
        <a:p>
          <a:endParaRPr lang="ru-RU"/>
        </a:p>
      </dgm:t>
    </dgm:pt>
    <dgm:pt modelId="{F83355BE-C1CC-4A1D-9730-58C59328A5DD}" type="sibTrans" cxnId="{55765CA8-C02C-4B1C-A378-2F35627A8CAA}">
      <dgm:prSet/>
      <dgm:spPr/>
      <dgm:t>
        <a:bodyPr/>
        <a:lstStyle/>
        <a:p>
          <a:endParaRPr lang="ru-RU"/>
        </a:p>
      </dgm:t>
    </dgm:pt>
    <dgm:pt modelId="{EE8E6D8A-721B-411D-A050-5130317C810D}">
      <dgm:prSet phldrT="[Текст]" custT="1"/>
      <dgm:spPr/>
      <dgm:t>
        <a:bodyPr/>
        <a:lstStyle/>
        <a:p>
          <a:endParaRPr lang="ru-RU" sz="1200" b="1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Монтессори-педагог</a:t>
          </a:r>
          <a:r>
            <a:rPr lang="ru-RU" sz="1100" smtClean="0"/>
            <a:t> </a:t>
          </a:r>
          <a:endParaRPr lang="ru-RU" sz="1100" dirty="0"/>
        </a:p>
      </dgm:t>
    </dgm:pt>
    <dgm:pt modelId="{2FBDA2DA-9133-419B-8E4E-8969D55AFDAB}" type="parTrans" cxnId="{EFC894F4-5F7C-454B-AF84-B769D42C1432}">
      <dgm:prSet/>
      <dgm:spPr/>
      <dgm:t>
        <a:bodyPr/>
        <a:lstStyle/>
        <a:p>
          <a:endParaRPr lang="ru-RU"/>
        </a:p>
      </dgm:t>
    </dgm:pt>
    <dgm:pt modelId="{FA688639-A0F9-428E-89B4-407D0280DE5C}" type="sibTrans" cxnId="{EFC894F4-5F7C-454B-AF84-B769D42C1432}">
      <dgm:prSet/>
      <dgm:spPr/>
      <dgm:t>
        <a:bodyPr/>
        <a:lstStyle/>
        <a:p>
          <a:endParaRPr lang="ru-RU"/>
        </a:p>
      </dgm:t>
    </dgm:pt>
    <dgm:pt modelId="{BE6EC462-6B67-40B1-A96D-73D60E13F1CF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речи, контроль за усвоением математических представлений, контроль  запаса знаний и представлений об окружающем мире </a:t>
          </a:r>
          <a:r>
            <a:rPr lang="ru-RU" sz="1000" dirty="0" smtClean="0"/>
            <a:t/>
          </a:r>
          <a:br>
            <a:rPr lang="ru-RU" sz="1000" dirty="0" smtClean="0"/>
          </a:br>
          <a:endParaRPr lang="ru-RU" sz="1000" dirty="0"/>
        </a:p>
      </dgm:t>
    </dgm:pt>
    <dgm:pt modelId="{2048429D-88EC-49D6-B5C9-9CBCA4CA845B}" type="parTrans" cxnId="{AC97C399-5EA0-4566-A8E0-C52F19A19E6E}">
      <dgm:prSet/>
      <dgm:spPr/>
      <dgm:t>
        <a:bodyPr/>
        <a:lstStyle/>
        <a:p>
          <a:endParaRPr lang="ru-RU"/>
        </a:p>
      </dgm:t>
    </dgm:pt>
    <dgm:pt modelId="{5D474E8C-D064-45AD-8DB2-566DF4D5AEF7}" type="sibTrans" cxnId="{AC97C399-5EA0-4566-A8E0-C52F19A19E6E}">
      <dgm:prSet/>
      <dgm:spPr/>
      <dgm:t>
        <a:bodyPr/>
        <a:lstStyle/>
        <a:p>
          <a:endParaRPr lang="ru-RU"/>
        </a:p>
      </dgm:t>
    </dgm:pt>
    <dgm:pt modelId="{8D919F04-EB8C-43F6-986E-54D16F75C170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сенсорно-перцептивной сферы и эмоционально-личностного развития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FA3B5-A484-4D8D-AEB1-0BBB4532AAFA}" type="parTrans" cxnId="{18C9B5C9-0371-4BCF-9662-14B4FEF790DC}">
      <dgm:prSet/>
      <dgm:spPr/>
      <dgm:t>
        <a:bodyPr/>
        <a:lstStyle/>
        <a:p>
          <a:endParaRPr lang="ru-RU"/>
        </a:p>
      </dgm:t>
    </dgm:pt>
    <dgm:pt modelId="{8B9BA524-4DEE-4EEA-B56A-EF3BD808208C}" type="sibTrans" cxnId="{18C9B5C9-0371-4BCF-9662-14B4FEF790DC}">
      <dgm:prSet/>
      <dgm:spPr/>
      <dgm:t>
        <a:bodyPr/>
        <a:lstStyle/>
        <a:p>
          <a:endParaRPr lang="ru-RU"/>
        </a:p>
      </dgm:t>
    </dgm:pt>
    <dgm:pt modelId="{8AA5AE4C-EAB9-4A05-9CB2-1D3EFCB851F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мелкой моторики и тактильно-двигательного восприятия </a:t>
          </a:r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000" dirty="0"/>
        </a:p>
      </dgm:t>
    </dgm:pt>
    <dgm:pt modelId="{0242D0B0-6A36-40C8-A3F3-B931A268B313}" type="parTrans" cxnId="{29F15A9C-1CEC-47E9-A585-AC60F194ED80}">
      <dgm:prSet/>
      <dgm:spPr/>
      <dgm:t>
        <a:bodyPr/>
        <a:lstStyle/>
        <a:p>
          <a:endParaRPr lang="ru-RU"/>
        </a:p>
      </dgm:t>
    </dgm:pt>
    <dgm:pt modelId="{378B3737-544C-4F4C-8FD4-F6C5A9E9D065}" type="sibTrans" cxnId="{29F15A9C-1CEC-47E9-A585-AC60F194ED80}">
      <dgm:prSet/>
      <dgm:spPr/>
      <dgm:t>
        <a:bodyPr/>
        <a:lstStyle/>
        <a:p>
          <a:endParaRPr lang="ru-RU"/>
        </a:p>
      </dgm:t>
    </dgm:pt>
    <dgm:pt modelId="{FEBD0F67-4C48-44EC-B56F-48A6ED45615D}">
      <dgm:prSet custT="1"/>
      <dgm:spPr/>
      <dgm:t>
        <a:bodyPr/>
        <a:lstStyle/>
        <a:p>
          <a:r>
            <a: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Воспитатели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878905-BC0D-494C-894A-D05450C6CC09}" type="parTrans" cxnId="{3B41568C-4456-4DBE-9E2C-05939B91966D}">
      <dgm:prSet/>
      <dgm:spPr/>
      <dgm:t>
        <a:bodyPr/>
        <a:lstStyle/>
        <a:p>
          <a:endParaRPr lang="ru-RU"/>
        </a:p>
      </dgm:t>
    </dgm:pt>
    <dgm:pt modelId="{B9E7F93D-8413-47EB-A7B2-EDD889D0C2F0}" type="sibTrans" cxnId="{3B41568C-4456-4DBE-9E2C-05939B91966D}">
      <dgm:prSet/>
      <dgm:spPr/>
      <dgm:t>
        <a:bodyPr/>
        <a:lstStyle/>
        <a:p>
          <a:endParaRPr lang="ru-RU"/>
        </a:p>
      </dgm:t>
    </dgm:pt>
    <dgm:pt modelId="{D3D9D01E-7275-466A-9632-802407E55EED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 навыков самообслуживания и гигиены, социально – бытовой ориентировки, продуктивной деятельности</a:t>
          </a:r>
          <a:r>
            <a:rPr lang="ru-RU" sz="1200" dirty="0" smtClean="0"/>
            <a:t/>
          </a:r>
          <a:br>
            <a:rPr lang="ru-RU" sz="1200" dirty="0" smtClean="0"/>
          </a:br>
          <a:endParaRPr lang="ru-RU" sz="1200" dirty="0"/>
        </a:p>
      </dgm:t>
    </dgm:pt>
    <dgm:pt modelId="{FB96E15D-C60A-4025-89B1-005E4CFDB159}" type="parTrans" cxnId="{5516382B-0286-4AB8-AC1F-17FF533EA400}">
      <dgm:prSet/>
      <dgm:spPr/>
      <dgm:t>
        <a:bodyPr/>
        <a:lstStyle/>
        <a:p>
          <a:endParaRPr lang="ru-RU"/>
        </a:p>
      </dgm:t>
    </dgm:pt>
    <dgm:pt modelId="{0697C894-1D78-4F56-9185-1F5DD1731EFB}" type="sibTrans" cxnId="{5516382B-0286-4AB8-AC1F-17FF533EA400}">
      <dgm:prSet/>
      <dgm:spPr/>
      <dgm:t>
        <a:bodyPr/>
        <a:lstStyle/>
        <a:p>
          <a:endParaRPr lang="ru-RU"/>
        </a:p>
      </dgm:t>
    </dgm:pt>
    <dgm:pt modelId="{EBFE69A7-9400-4C38-80FC-657B2CE04D5F}">
      <dgm:prSet custT="1"/>
      <dgm:spPr/>
      <dgm:t>
        <a:bodyPr/>
        <a:lstStyle/>
        <a:p>
          <a:endParaRPr lang="ru-RU" sz="12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Инструктор ЛФК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935A69-C564-4F89-8F12-B16B2D288919}" type="parTrans" cxnId="{11DE34FB-B345-4C55-973D-152EC2F13B2F}">
      <dgm:prSet/>
      <dgm:spPr/>
      <dgm:t>
        <a:bodyPr/>
        <a:lstStyle/>
        <a:p>
          <a:endParaRPr lang="ru-RU"/>
        </a:p>
      </dgm:t>
    </dgm:pt>
    <dgm:pt modelId="{96836785-D36E-433F-B4DA-4C5B53FCD009}" type="sibTrans" cxnId="{11DE34FB-B345-4C55-973D-152EC2F13B2F}">
      <dgm:prSet/>
      <dgm:spPr/>
      <dgm:t>
        <a:bodyPr/>
        <a:lstStyle/>
        <a:p>
          <a:endParaRPr lang="ru-RU"/>
        </a:p>
      </dgm:t>
    </dgm:pt>
    <dgm:pt modelId="{4542EBE2-BC91-442E-ADB4-F7B64861C5C3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 развития общей моторики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3B8F4-969E-443B-91B5-A49F800B4CFB}" type="parTrans" cxnId="{280A394D-5DBD-4F6B-9EE3-31EDF3CFB147}">
      <dgm:prSet/>
      <dgm:spPr/>
      <dgm:t>
        <a:bodyPr/>
        <a:lstStyle/>
        <a:p>
          <a:endParaRPr lang="ru-RU"/>
        </a:p>
      </dgm:t>
    </dgm:pt>
    <dgm:pt modelId="{DBDDB5D8-E155-4403-9897-C6D35CB98E4D}" type="sibTrans" cxnId="{280A394D-5DBD-4F6B-9EE3-31EDF3CFB147}">
      <dgm:prSet/>
      <dgm:spPr/>
      <dgm:t>
        <a:bodyPr/>
        <a:lstStyle/>
        <a:p>
          <a:endParaRPr lang="ru-RU"/>
        </a:p>
      </dgm:t>
    </dgm:pt>
    <dgm:pt modelId="{1D0D50D0-3D99-4464-8F15-A5A08DC13D89}" type="pres">
      <dgm:prSet presAssocID="{EB4D8CE6-A55D-4D61-8E47-A593823869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EBD85D-AB1C-4A9D-9C97-64855CCB1E52}" type="pres">
      <dgm:prSet presAssocID="{9C20BC13-6862-48EB-A245-BCBC06EF73AD}" presName="linNode" presStyleCnt="0"/>
      <dgm:spPr/>
      <dgm:t>
        <a:bodyPr/>
        <a:lstStyle/>
        <a:p>
          <a:endParaRPr lang="ru-RU"/>
        </a:p>
      </dgm:t>
    </dgm:pt>
    <dgm:pt modelId="{4497540F-9862-4653-9063-3C88465F1411}" type="pres">
      <dgm:prSet presAssocID="{9C20BC13-6862-48EB-A245-BCBC06EF73AD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E7FF9-00C0-4020-9A8D-C4B6DC9448CF}" type="pres">
      <dgm:prSet presAssocID="{9C20BC13-6862-48EB-A245-BCBC06EF73AD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335CA-CDA9-41FF-941D-310A2C506CBA}" type="pres">
      <dgm:prSet presAssocID="{CE68A495-7F13-44C1-B96A-84B1E45901AB}" presName="sp" presStyleCnt="0"/>
      <dgm:spPr/>
      <dgm:t>
        <a:bodyPr/>
        <a:lstStyle/>
        <a:p>
          <a:endParaRPr lang="ru-RU"/>
        </a:p>
      </dgm:t>
    </dgm:pt>
    <dgm:pt modelId="{C358A0A0-C222-416D-A071-117172F12F41}" type="pres">
      <dgm:prSet presAssocID="{84BA9498-9E13-4FB7-BAF6-E3EAFFDBE370}" presName="linNode" presStyleCnt="0"/>
      <dgm:spPr/>
      <dgm:t>
        <a:bodyPr/>
        <a:lstStyle/>
        <a:p>
          <a:endParaRPr lang="ru-RU"/>
        </a:p>
      </dgm:t>
    </dgm:pt>
    <dgm:pt modelId="{00D9B9F0-0144-44EC-8303-C2260DC4F162}" type="pres">
      <dgm:prSet presAssocID="{84BA9498-9E13-4FB7-BAF6-E3EAFFDBE370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F9187-D0F8-4E4A-9E33-F3C229B3E741}" type="pres">
      <dgm:prSet presAssocID="{84BA9498-9E13-4FB7-BAF6-E3EAFFDBE370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0DA7F-3B25-4EE5-A3A5-A641D0563A2B}" type="pres">
      <dgm:prSet presAssocID="{F83355BE-C1CC-4A1D-9730-58C59328A5DD}" presName="sp" presStyleCnt="0"/>
      <dgm:spPr/>
      <dgm:t>
        <a:bodyPr/>
        <a:lstStyle/>
        <a:p>
          <a:endParaRPr lang="ru-RU"/>
        </a:p>
      </dgm:t>
    </dgm:pt>
    <dgm:pt modelId="{F443F839-2D9E-4321-AFC3-E2DB0C629CDE}" type="pres">
      <dgm:prSet presAssocID="{EE8E6D8A-721B-411D-A050-5130317C810D}" presName="linNode" presStyleCnt="0"/>
      <dgm:spPr/>
      <dgm:t>
        <a:bodyPr/>
        <a:lstStyle/>
        <a:p>
          <a:endParaRPr lang="ru-RU"/>
        </a:p>
      </dgm:t>
    </dgm:pt>
    <dgm:pt modelId="{FA542DBF-A6FF-49DC-9AA5-A3325CFA40FD}" type="pres">
      <dgm:prSet presAssocID="{EE8E6D8A-721B-411D-A050-5130317C810D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E9B92-733E-4CF4-8DEB-551A4247F0A1}" type="pres">
      <dgm:prSet presAssocID="{EE8E6D8A-721B-411D-A050-5130317C810D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C7834-14C1-4F78-A3BE-9047DC8AB18D}" type="pres">
      <dgm:prSet presAssocID="{FA688639-A0F9-428E-89B4-407D0280DE5C}" presName="sp" presStyleCnt="0"/>
      <dgm:spPr/>
      <dgm:t>
        <a:bodyPr/>
        <a:lstStyle/>
        <a:p>
          <a:endParaRPr lang="ru-RU"/>
        </a:p>
      </dgm:t>
    </dgm:pt>
    <dgm:pt modelId="{D05FEE66-9BFB-46EB-9237-EDD1E6D57BCA}" type="pres">
      <dgm:prSet presAssocID="{FEBD0F67-4C48-44EC-B56F-48A6ED45615D}" presName="linNode" presStyleCnt="0"/>
      <dgm:spPr/>
      <dgm:t>
        <a:bodyPr/>
        <a:lstStyle/>
        <a:p>
          <a:endParaRPr lang="ru-RU"/>
        </a:p>
      </dgm:t>
    </dgm:pt>
    <dgm:pt modelId="{E14A807C-BBC2-4600-9E88-680839DA5789}" type="pres">
      <dgm:prSet presAssocID="{FEBD0F67-4C48-44EC-B56F-48A6ED45615D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C98E9-FC50-4D5F-B6C6-BC95B7DEBB58}" type="pres">
      <dgm:prSet presAssocID="{FEBD0F67-4C48-44EC-B56F-48A6ED45615D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605361-7BBF-48E5-8AE9-9C0343B98EF4}" type="pres">
      <dgm:prSet presAssocID="{B9E7F93D-8413-47EB-A7B2-EDD889D0C2F0}" presName="sp" presStyleCnt="0"/>
      <dgm:spPr/>
      <dgm:t>
        <a:bodyPr/>
        <a:lstStyle/>
        <a:p>
          <a:endParaRPr lang="ru-RU"/>
        </a:p>
      </dgm:t>
    </dgm:pt>
    <dgm:pt modelId="{ECA2D088-3228-46C3-9739-747966F02661}" type="pres">
      <dgm:prSet presAssocID="{EBFE69A7-9400-4C38-80FC-657B2CE04D5F}" presName="linNode" presStyleCnt="0"/>
      <dgm:spPr/>
      <dgm:t>
        <a:bodyPr/>
        <a:lstStyle/>
        <a:p>
          <a:endParaRPr lang="ru-RU"/>
        </a:p>
      </dgm:t>
    </dgm:pt>
    <dgm:pt modelId="{206B76BE-14A4-44E2-8C49-C697DF3F7974}" type="pres">
      <dgm:prSet presAssocID="{EBFE69A7-9400-4C38-80FC-657B2CE04D5F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3B6A6-2FAA-49FC-8FCE-013DAEA0F792}" type="pres">
      <dgm:prSet presAssocID="{EBFE69A7-9400-4C38-80FC-657B2CE04D5F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8C50CC-25EF-462C-BEAD-E15CCE6D5CF4}" type="presOf" srcId="{8AA5AE4C-EAB9-4A05-9CB2-1D3EFCB851F2}" destId="{195E9B92-733E-4CF4-8DEB-551A4247F0A1}" srcOrd="0" destOrd="0" presId="urn:microsoft.com/office/officeart/2005/8/layout/vList5"/>
    <dgm:cxn modelId="{5DB1F83F-B61D-4ECD-BC5C-7E943EA334FA}" type="presOf" srcId="{9C20BC13-6862-48EB-A245-BCBC06EF73AD}" destId="{4497540F-9862-4653-9063-3C88465F1411}" srcOrd="0" destOrd="0" presId="urn:microsoft.com/office/officeart/2005/8/layout/vList5"/>
    <dgm:cxn modelId="{C00B725D-B9EA-4569-A4D6-56A9F84B063E}" type="presOf" srcId="{FEBD0F67-4C48-44EC-B56F-48A6ED45615D}" destId="{E14A807C-BBC2-4600-9E88-680839DA5789}" srcOrd="0" destOrd="0" presId="urn:microsoft.com/office/officeart/2005/8/layout/vList5"/>
    <dgm:cxn modelId="{3FF4AC8B-0107-4883-BDDC-BD6CFA014C67}" type="presOf" srcId="{BE6EC462-6B67-40B1-A96D-73D60E13F1CF}" destId="{CFBE7FF9-00C0-4020-9A8D-C4B6DC9448CF}" srcOrd="0" destOrd="0" presId="urn:microsoft.com/office/officeart/2005/8/layout/vList5"/>
    <dgm:cxn modelId="{29F15A9C-1CEC-47E9-A585-AC60F194ED80}" srcId="{EE8E6D8A-721B-411D-A050-5130317C810D}" destId="{8AA5AE4C-EAB9-4A05-9CB2-1D3EFCB851F2}" srcOrd="0" destOrd="0" parTransId="{0242D0B0-6A36-40C8-A3F3-B931A268B313}" sibTransId="{378B3737-544C-4F4C-8FD4-F6C5A9E9D065}"/>
    <dgm:cxn modelId="{2F2735D1-51D0-4C40-AE2C-50778C5509B4}" type="presOf" srcId="{4542EBE2-BC91-442E-ADB4-F7B64861C5C3}" destId="{72E3B6A6-2FAA-49FC-8FCE-013DAEA0F792}" srcOrd="0" destOrd="0" presId="urn:microsoft.com/office/officeart/2005/8/layout/vList5"/>
    <dgm:cxn modelId="{3B41568C-4456-4DBE-9E2C-05939B91966D}" srcId="{EB4D8CE6-A55D-4D61-8E47-A5938238690F}" destId="{FEBD0F67-4C48-44EC-B56F-48A6ED45615D}" srcOrd="3" destOrd="0" parTransId="{81878905-BC0D-494C-894A-D05450C6CC09}" sibTransId="{B9E7F93D-8413-47EB-A7B2-EDD889D0C2F0}"/>
    <dgm:cxn modelId="{A4140057-9F11-49C5-B51F-EC2361DEB6CD}" type="presOf" srcId="{D3D9D01E-7275-466A-9632-802407E55EED}" destId="{895C98E9-FC50-4D5F-B6C6-BC95B7DEBB58}" srcOrd="0" destOrd="0" presId="urn:microsoft.com/office/officeart/2005/8/layout/vList5"/>
    <dgm:cxn modelId="{1FFD24BB-D94E-488B-9769-CD552BD71FFC}" type="presOf" srcId="{EE8E6D8A-721B-411D-A050-5130317C810D}" destId="{FA542DBF-A6FF-49DC-9AA5-A3325CFA40FD}" srcOrd="0" destOrd="0" presId="urn:microsoft.com/office/officeart/2005/8/layout/vList5"/>
    <dgm:cxn modelId="{18C9B5C9-0371-4BCF-9662-14B4FEF790DC}" srcId="{84BA9498-9E13-4FB7-BAF6-E3EAFFDBE370}" destId="{8D919F04-EB8C-43F6-986E-54D16F75C170}" srcOrd="0" destOrd="0" parTransId="{42EFA3B5-A484-4D8D-AEB1-0BBB4532AAFA}" sibTransId="{8B9BA524-4DEE-4EEA-B56A-EF3BD808208C}"/>
    <dgm:cxn modelId="{AC97C399-5EA0-4566-A8E0-C52F19A19E6E}" srcId="{9C20BC13-6862-48EB-A245-BCBC06EF73AD}" destId="{BE6EC462-6B67-40B1-A96D-73D60E13F1CF}" srcOrd="0" destOrd="0" parTransId="{2048429D-88EC-49D6-B5C9-9CBCA4CA845B}" sibTransId="{5D474E8C-D064-45AD-8DB2-566DF4D5AEF7}"/>
    <dgm:cxn modelId="{6718BEE6-727F-4436-ABF0-400B57A3E6C3}" srcId="{EB4D8CE6-A55D-4D61-8E47-A5938238690F}" destId="{9C20BC13-6862-48EB-A245-BCBC06EF73AD}" srcOrd="0" destOrd="0" parTransId="{91BC7BFD-9674-4953-B77D-05EE8FAD2B9E}" sibTransId="{CE68A495-7F13-44C1-B96A-84B1E45901AB}"/>
    <dgm:cxn modelId="{280A394D-5DBD-4F6B-9EE3-31EDF3CFB147}" srcId="{EBFE69A7-9400-4C38-80FC-657B2CE04D5F}" destId="{4542EBE2-BC91-442E-ADB4-F7B64861C5C3}" srcOrd="0" destOrd="0" parTransId="{6703B8F4-969E-443B-91B5-A49F800B4CFB}" sibTransId="{DBDDB5D8-E155-4403-9897-C6D35CB98E4D}"/>
    <dgm:cxn modelId="{5516382B-0286-4AB8-AC1F-17FF533EA400}" srcId="{FEBD0F67-4C48-44EC-B56F-48A6ED45615D}" destId="{D3D9D01E-7275-466A-9632-802407E55EED}" srcOrd="0" destOrd="0" parTransId="{FB96E15D-C60A-4025-89B1-005E4CFDB159}" sibTransId="{0697C894-1D78-4F56-9185-1F5DD1731EFB}"/>
    <dgm:cxn modelId="{DBE76A23-D44F-48A6-9FF4-B717AA4B1252}" type="presOf" srcId="{8D919F04-EB8C-43F6-986E-54D16F75C170}" destId="{52AF9187-D0F8-4E4A-9E33-F3C229B3E741}" srcOrd="0" destOrd="0" presId="urn:microsoft.com/office/officeart/2005/8/layout/vList5"/>
    <dgm:cxn modelId="{BF8F37C4-76BE-41BA-96C5-9B96712D2E2F}" type="presOf" srcId="{84BA9498-9E13-4FB7-BAF6-E3EAFFDBE370}" destId="{00D9B9F0-0144-44EC-8303-C2260DC4F162}" srcOrd="0" destOrd="0" presId="urn:microsoft.com/office/officeart/2005/8/layout/vList5"/>
    <dgm:cxn modelId="{55765CA8-C02C-4B1C-A378-2F35627A8CAA}" srcId="{EB4D8CE6-A55D-4D61-8E47-A5938238690F}" destId="{84BA9498-9E13-4FB7-BAF6-E3EAFFDBE370}" srcOrd="1" destOrd="0" parTransId="{B1DA6F98-8642-44A6-8BBA-32B7D816B281}" sibTransId="{F83355BE-C1CC-4A1D-9730-58C59328A5DD}"/>
    <dgm:cxn modelId="{11DE34FB-B345-4C55-973D-152EC2F13B2F}" srcId="{EB4D8CE6-A55D-4D61-8E47-A5938238690F}" destId="{EBFE69A7-9400-4C38-80FC-657B2CE04D5F}" srcOrd="4" destOrd="0" parTransId="{18935A69-C564-4F89-8F12-B16B2D288919}" sibTransId="{96836785-D36E-433F-B4DA-4C5B53FCD009}"/>
    <dgm:cxn modelId="{ED2164F0-2E39-4F38-B94F-8B6C9531E797}" type="presOf" srcId="{EBFE69A7-9400-4C38-80FC-657B2CE04D5F}" destId="{206B76BE-14A4-44E2-8C49-C697DF3F7974}" srcOrd="0" destOrd="0" presId="urn:microsoft.com/office/officeart/2005/8/layout/vList5"/>
    <dgm:cxn modelId="{BB4120DD-3F79-4456-A762-5A6CC1BB60CA}" type="presOf" srcId="{EB4D8CE6-A55D-4D61-8E47-A5938238690F}" destId="{1D0D50D0-3D99-4464-8F15-A5A08DC13D89}" srcOrd="0" destOrd="0" presId="urn:microsoft.com/office/officeart/2005/8/layout/vList5"/>
    <dgm:cxn modelId="{EFC894F4-5F7C-454B-AF84-B769D42C1432}" srcId="{EB4D8CE6-A55D-4D61-8E47-A5938238690F}" destId="{EE8E6D8A-721B-411D-A050-5130317C810D}" srcOrd="2" destOrd="0" parTransId="{2FBDA2DA-9133-419B-8E4E-8969D55AFDAB}" sibTransId="{FA688639-A0F9-428E-89B4-407D0280DE5C}"/>
    <dgm:cxn modelId="{7DA5A0C8-6981-4321-9387-3AFB898539F1}" type="presParOf" srcId="{1D0D50D0-3D99-4464-8F15-A5A08DC13D89}" destId="{29EBD85D-AB1C-4A9D-9C97-64855CCB1E52}" srcOrd="0" destOrd="0" presId="urn:microsoft.com/office/officeart/2005/8/layout/vList5"/>
    <dgm:cxn modelId="{2E0F349E-9402-420A-8204-F3BCFC095FF0}" type="presParOf" srcId="{29EBD85D-AB1C-4A9D-9C97-64855CCB1E52}" destId="{4497540F-9862-4653-9063-3C88465F1411}" srcOrd="0" destOrd="0" presId="urn:microsoft.com/office/officeart/2005/8/layout/vList5"/>
    <dgm:cxn modelId="{0366948A-F484-4642-87C6-DB46D8A83ABF}" type="presParOf" srcId="{29EBD85D-AB1C-4A9D-9C97-64855CCB1E52}" destId="{CFBE7FF9-00C0-4020-9A8D-C4B6DC9448CF}" srcOrd="1" destOrd="0" presId="urn:microsoft.com/office/officeart/2005/8/layout/vList5"/>
    <dgm:cxn modelId="{83D7CDB5-B522-4B43-B259-FAB029A001CA}" type="presParOf" srcId="{1D0D50D0-3D99-4464-8F15-A5A08DC13D89}" destId="{CE1335CA-CDA9-41FF-941D-310A2C506CBA}" srcOrd="1" destOrd="0" presId="urn:microsoft.com/office/officeart/2005/8/layout/vList5"/>
    <dgm:cxn modelId="{D4A04FD1-B861-4277-AB98-F69DB3414A66}" type="presParOf" srcId="{1D0D50D0-3D99-4464-8F15-A5A08DC13D89}" destId="{C358A0A0-C222-416D-A071-117172F12F41}" srcOrd="2" destOrd="0" presId="urn:microsoft.com/office/officeart/2005/8/layout/vList5"/>
    <dgm:cxn modelId="{933166F1-A859-4758-A08E-DF5852B627AF}" type="presParOf" srcId="{C358A0A0-C222-416D-A071-117172F12F41}" destId="{00D9B9F0-0144-44EC-8303-C2260DC4F162}" srcOrd="0" destOrd="0" presId="urn:microsoft.com/office/officeart/2005/8/layout/vList5"/>
    <dgm:cxn modelId="{CB813A86-8A06-40C4-901A-7B50FEC68781}" type="presParOf" srcId="{C358A0A0-C222-416D-A071-117172F12F41}" destId="{52AF9187-D0F8-4E4A-9E33-F3C229B3E741}" srcOrd="1" destOrd="0" presId="urn:microsoft.com/office/officeart/2005/8/layout/vList5"/>
    <dgm:cxn modelId="{B4FB9C40-5FFE-49B6-8E63-BA0E639DC884}" type="presParOf" srcId="{1D0D50D0-3D99-4464-8F15-A5A08DC13D89}" destId="{94F0DA7F-3B25-4EE5-A3A5-A641D0563A2B}" srcOrd="3" destOrd="0" presId="urn:microsoft.com/office/officeart/2005/8/layout/vList5"/>
    <dgm:cxn modelId="{75695E18-4A21-4A43-8D38-514798CBD5B0}" type="presParOf" srcId="{1D0D50D0-3D99-4464-8F15-A5A08DC13D89}" destId="{F443F839-2D9E-4321-AFC3-E2DB0C629CDE}" srcOrd="4" destOrd="0" presId="urn:microsoft.com/office/officeart/2005/8/layout/vList5"/>
    <dgm:cxn modelId="{CDCAB262-61A5-43AA-9C2D-2945A5F0421E}" type="presParOf" srcId="{F443F839-2D9E-4321-AFC3-E2DB0C629CDE}" destId="{FA542DBF-A6FF-49DC-9AA5-A3325CFA40FD}" srcOrd="0" destOrd="0" presId="urn:microsoft.com/office/officeart/2005/8/layout/vList5"/>
    <dgm:cxn modelId="{3C9A0DAC-7941-40D0-8712-B1FEE813F994}" type="presParOf" srcId="{F443F839-2D9E-4321-AFC3-E2DB0C629CDE}" destId="{195E9B92-733E-4CF4-8DEB-551A4247F0A1}" srcOrd="1" destOrd="0" presId="urn:microsoft.com/office/officeart/2005/8/layout/vList5"/>
    <dgm:cxn modelId="{B8365940-1956-4D6B-BF64-402EFE9AC943}" type="presParOf" srcId="{1D0D50D0-3D99-4464-8F15-A5A08DC13D89}" destId="{289C7834-14C1-4F78-A3BE-9047DC8AB18D}" srcOrd="5" destOrd="0" presId="urn:microsoft.com/office/officeart/2005/8/layout/vList5"/>
    <dgm:cxn modelId="{45EA204E-DC53-4800-AA0D-1B9BA1B1834C}" type="presParOf" srcId="{1D0D50D0-3D99-4464-8F15-A5A08DC13D89}" destId="{D05FEE66-9BFB-46EB-9237-EDD1E6D57BCA}" srcOrd="6" destOrd="0" presId="urn:microsoft.com/office/officeart/2005/8/layout/vList5"/>
    <dgm:cxn modelId="{48307152-BBB2-44A9-9D5C-3E27889A946A}" type="presParOf" srcId="{D05FEE66-9BFB-46EB-9237-EDD1E6D57BCA}" destId="{E14A807C-BBC2-4600-9E88-680839DA5789}" srcOrd="0" destOrd="0" presId="urn:microsoft.com/office/officeart/2005/8/layout/vList5"/>
    <dgm:cxn modelId="{39E82709-29C7-4581-B971-B8B906168177}" type="presParOf" srcId="{D05FEE66-9BFB-46EB-9237-EDD1E6D57BCA}" destId="{895C98E9-FC50-4D5F-B6C6-BC95B7DEBB58}" srcOrd="1" destOrd="0" presId="urn:microsoft.com/office/officeart/2005/8/layout/vList5"/>
    <dgm:cxn modelId="{7ABE5C7A-2931-49B0-A755-B81E834EA909}" type="presParOf" srcId="{1D0D50D0-3D99-4464-8F15-A5A08DC13D89}" destId="{8D605361-7BBF-48E5-8AE9-9C0343B98EF4}" srcOrd="7" destOrd="0" presId="urn:microsoft.com/office/officeart/2005/8/layout/vList5"/>
    <dgm:cxn modelId="{9F20FD0E-16DD-442B-B2F3-ED8942CBF509}" type="presParOf" srcId="{1D0D50D0-3D99-4464-8F15-A5A08DC13D89}" destId="{ECA2D088-3228-46C3-9739-747966F02661}" srcOrd="8" destOrd="0" presId="urn:microsoft.com/office/officeart/2005/8/layout/vList5"/>
    <dgm:cxn modelId="{005B6FBC-EECC-450F-8D89-EE13FFC14574}" type="presParOf" srcId="{ECA2D088-3228-46C3-9739-747966F02661}" destId="{206B76BE-14A4-44E2-8C49-C697DF3F7974}" srcOrd="0" destOrd="0" presId="urn:microsoft.com/office/officeart/2005/8/layout/vList5"/>
    <dgm:cxn modelId="{EEBF894E-1BC1-4B11-B08D-7426959470A7}" type="presParOf" srcId="{ECA2D088-3228-46C3-9739-747966F02661}" destId="{72E3B6A6-2FAA-49FC-8FCE-013DAEA0F7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EAB708-CB18-4C08-A6F3-D1FAD3A41497}" type="doc">
      <dgm:prSet loTypeId="urn:microsoft.com/office/officeart/2008/layout/VerticalCurvedList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6E11FE0-48C8-4FAA-B3A9-AFA6A0BF7093}">
      <dgm:prSet phldrT="[Текст]"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Титульный лист, который включает в себя наименование учреждения, гриф утверждения программы на заседании </a:t>
          </a:r>
          <a:r>
            <a:rPr lang="ru-RU" b="1" dirty="0" err="1" smtClean="0">
              <a:latin typeface="Arial Narrow" panose="020B0606020202030204" pitchFamily="34" charset="0"/>
            </a:rPr>
            <a:t>ПМПк</a:t>
          </a:r>
          <a:endParaRPr lang="ru-RU" b="1" dirty="0">
            <a:latin typeface="Arial Narrow" panose="020B0606020202030204" pitchFamily="34" charset="0"/>
          </a:endParaRPr>
        </a:p>
      </dgm:t>
    </dgm:pt>
    <dgm:pt modelId="{C995ECBE-19F5-4AFE-BE2A-4AF9902748BE}" type="parTrans" cxnId="{B5D154F2-A544-4241-9656-C15B74553442}">
      <dgm:prSet/>
      <dgm:spPr/>
      <dgm:t>
        <a:bodyPr/>
        <a:lstStyle/>
        <a:p>
          <a:endParaRPr lang="ru-RU"/>
        </a:p>
      </dgm:t>
    </dgm:pt>
    <dgm:pt modelId="{782CE0CB-2876-4C10-ABFA-80CD4CD31F46}" type="sibTrans" cxnId="{B5D154F2-A544-4241-9656-C15B74553442}">
      <dgm:prSet/>
      <dgm:spPr/>
      <dgm:t>
        <a:bodyPr/>
        <a:lstStyle/>
        <a:p>
          <a:endParaRPr lang="ru-RU"/>
        </a:p>
      </dgm:t>
    </dgm:pt>
    <dgm:pt modelId="{16AB35DA-649C-451F-9141-6013A83DA1C1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Данные о ребенке </a:t>
          </a:r>
          <a:endParaRPr lang="ru-RU" b="1" dirty="0">
            <a:latin typeface="Arial Narrow" panose="020B0606020202030204" pitchFamily="34" charset="0"/>
          </a:endParaRPr>
        </a:p>
      </dgm:t>
    </dgm:pt>
    <dgm:pt modelId="{8A23461D-434D-4E9F-AE74-B48D64B4C78A}" type="parTrans" cxnId="{1D83930D-ECE9-44E2-A958-8067480A4CAE}">
      <dgm:prSet/>
      <dgm:spPr/>
      <dgm:t>
        <a:bodyPr/>
        <a:lstStyle/>
        <a:p>
          <a:endParaRPr lang="ru-RU"/>
        </a:p>
      </dgm:t>
    </dgm:pt>
    <dgm:pt modelId="{319CF5D0-3FCD-4342-A43E-39D2EDCF930A}" type="sibTrans" cxnId="{1D83930D-ECE9-44E2-A958-8067480A4CAE}">
      <dgm:prSet/>
      <dgm:spPr/>
      <dgm:t>
        <a:bodyPr/>
        <a:lstStyle/>
        <a:p>
          <a:endParaRPr lang="ru-RU"/>
        </a:p>
      </dgm:t>
    </dgm:pt>
    <dgm:pt modelId="{233DF147-A9B2-4DCF-B952-4B80D6E3084F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Семейный анамнез</a:t>
          </a:r>
          <a:endParaRPr lang="ru-RU" b="1" dirty="0">
            <a:latin typeface="Arial Narrow" panose="020B0606020202030204" pitchFamily="34" charset="0"/>
          </a:endParaRPr>
        </a:p>
      </dgm:t>
    </dgm:pt>
    <dgm:pt modelId="{94244CC4-E2ED-4F77-90B2-E7033A8D581B}" type="parTrans" cxnId="{7EF3BA9A-520A-4656-BB57-DEFC114B9349}">
      <dgm:prSet/>
      <dgm:spPr/>
      <dgm:t>
        <a:bodyPr/>
        <a:lstStyle/>
        <a:p>
          <a:endParaRPr lang="ru-RU"/>
        </a:p>
      </dgm:t>
    </dgm:pt>
    <dgm:pt modelId="{E0FDF064-4D1E-4DB6-97BF-D3F0B3046D96}" type="sibTrans" cxnId="{7EF3BA9A-520A-4656-BB57-DEFC114B9349}">
      <dgm:prSet/>
      <dgm:spPr/>
      <dgm:t>
        <a:bodyPr/>
        <a:lstStyle/>
        <a:p>
          <a:endParaRPr lang="ru-RU"/>
        </a:p>
      </dgm:t>
    </dgm:pt>
    <dgm:pt modelId="{A3B9D0FE-75F0-46C8-B15D-724F67DF6E4B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Данные о нервно-психическом и соматическом состоянии (на основании медицинской карты)</a:t>
          </a:r>
          <a:endParaRPr lang="ru-RU" b="1" dirty="0">
            <a:latin typeface="Arial Narrow" panose="020B0606020202030204" pitchFamily="34" charset="0"/>
          </a:endParaRPr>
        </a:p>
      </dgm:t>
    </dgm:pt>
    <dgm:pt modelId="{01655CE5-3454-4D3D-98FE-46E68DD065E2}" type="parTrans" cxnId="{BFBBDC5A-348C-4FF5-866C-93FD42C61B09}">
      <dgm:prSet/>
      <dgm:spPr/>
      <dgm:t>
        <a:bodyPr/>
        <a:lstStyle/>
        <a:p>
          <a:endParaRPr lang="ru-RU"/>
        </a:p>
      </dgm:t>
    </dgm:pt>
    <dgm:pt modelId="{01EFBB15-0848-45E2-A379-1E5A2ACC05DB}" type="sibTrans" cxnId="{BFBBDC5A-348C-4FF5-866C-93FD42C61B09}">
      <dgm:prSet/>
      <dgm:spPr/>
      <dgm:t>
        <a:bodyPr/>
        <a:lstStyle/>
        <a:p>
          <a:endParaRPr lang="ru-RU"/>
        </a:p>
      </dgm:t>
    </dgm:pt>
    <dgm:pt modelId="{1E363904-3879-46F5-89F8-81D8E32EC3C5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Индивидуальный образовательный маршрут</a:t>
          </a:r>
          <a:endParaRPr lang="ru-RU" b="1" dirty="0">
            <a:latin typeface="Arial Narrow" panose="020B0606020202030204" pitchFamily="34" charset="0"/>
          </a:endParaRPr>
        </a:p>
      </dgm:t>
    </dgm:pt>
    <dgm:pt modelId="{24F9834A-13BE-4130-B0D2-FD25E5A04FC8}" type="parTrans" cxnId="{857BF9C5-E58D-46DF-8FD2-956B56730CA0}">
      <dgm:prSet/>
      <dgm:spPr/>
      <dgm:t>
        <a:bodyPr/>
        <a:lstStyle/>
        <a:p>
          <a:endParaRPr lang="ru-RU"/>
        </a:p>
      </dgm:t>
    </dgm:pt>
    <dgm:pt modelId="{9A4CF099-78B6-4FCC-B677-4B25AE82532E}" type="sibTrans" cxnId="{857BF9C5-E58D-46DF-8FD2-956B56730CA0}">
      <dgm:prSet/>
      <dgm:spPr/>
      <dgm:t>
        <a:bodyPr/>
        <a:lstStyle/>
        <a:p>
          <a:endParaRPr lang="ru-RU"/>
        </a:p>
      </dgm:t>
    </dgm:pt>
    <dgm:pt modelId="{90A885B7-23E0-46B4-AA27-9AB015A534DE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Планы индивидуальной работы специалистов </a:t>
          </a:r>
          <a:endParaRPr lang="ru-RU" b="1" dirty="0">
            <a:latin typeface="Arial Narrow" panose="020B0606020202030204" pitchFamily="34" charset="0"/>
          </a:endParaRPr>
        </a:p>
      </dgm:t>
    </dgm:pt>
    <dgm:pt modelId="{3A858F77-4FB3-47F2-9E64-B4CA872AE1AD}" type="parTrans" cxnId="{D44C689E-4D75-46CA-A64F-043A13D32FF2}">
      <dgm:prSet/>
      <dgm:spPr/>
      <dgm:t>
        <a:bodyPr/>
        <a:lstStyle/>
        <a:p>
          <a:endParaRPr lang="ru-RU"/>
        </a:p>
      </dgm:t>
    </dgm:pt>
    <dgm:pt modelId="{A58C6577-0791-4E16-9DDB-8E2CB8A8141B}" type="sibTrans" cxnId="{D44C689E-4D75-46CA-A64F-043A13D32FF2}">
      <dgm:prSet/>
      <dgm:spPr/>
      <dgm:t>
        <a:bodyPr/>
        <a:lstStyle/>
        <a:p>
          <a:endParaRPr lang="ru-RU"/>
        </a:p>
      </dgm:t>
    </dgm:pt>
    <dgm:pt modelId="{DA82C4A7-36F1-4675-9AEB-5277F4AF60D6}">
      <dgm:prSet/>
      <dgm:spPr/>
      <dgm:t>
        <a:bodyPr/>
        <a:lstStyle/>
        <a:p>
          <a:endParaRPr lang="ru-RU"/>
        </a:p>
      </dgm:t>
    </dgm:pt>
    <dgm:pt modelId="{D47F749E-964D-4773-9C37-F4E9ACF1C8E5}" type="parTrans" cxnId="{62095A76-CB06-4EDA-92A4-1B6C3865A269}">
      <dgm:prSet/>
      <dgm:spPr/>
      <dgm:t>
        <a:bodyPr/>
        <a:lstStyle/>
        <a:p>
          <a:endParaRPr lang="ru-RU"/>
        </a:p>
      </dgm:t>
    </dgm:pt>
    <dgm:pt modelId="{D722FC1F-8291-445F-8DB2-88AFA6F85925}" type="sibTrans" cxnId="{62095A76-CB06-4EDA-92A4-1B6C3865A269}">
      <dgm:prSet/>
      <dgm:spPr/>
      <dgm:t>
        <a:bodyPr/>
        <a:lstStyle/>
        <a:p>
          <a:endParaRPr lang="ru-RU"/>
        </a:p>
      </dgm:t>
    </dgm:pt>
    <dgm:pt modelId="{7885D0DD-0C2B-4061-8B92-1CE2D5795614}">
      <dgm:prSet/>
      <dgm:spPr/>
      <dgm:t>
        <a:bodyPr/>
        <a:lstStyle/>
        <a:p>
          <a:endParaRPr lang="ru-RU" dirty="0"/>
        </a:p>
      </dgm:t>
    </dgm:pt>
    <dgm:pt modelId="{C1D5071A-FECE-4A59-97DD-4BDEB1D18412}" type="parTrans" cxnId="{C3E60675-7BCD-47B2-947B-8689009FEC45}">
      <dgm:prSet/>
      <dgm:spPr/>
      <dgm:t>
        <a:bodyPr/>
        <a:lstStyle/>
        <a:p>
          <a:endParaRPr lang="ru-RU"/>
        </a:p>
      </dgm:t>
    </dgm:pt>
    <dgm:pt modelId="{4AC63C4A-00FF-48A2-8375-F13FA3131D2B}" type="sibTrans" cxnId="{C3E60675-7BCD-47B2-947B-8689009FEC45}">
      <dgm:prSet/>
      <dgm:spPr/>
      <dgm:t>
        <a:bodyPr/>
        <a:lstStyle/>
        <a:p>
          <a:endParaRPr lang="ru-RU"/>
        </a:p>
      </dgm:t>
    </dgm:pt>
    <dgm:pt modelId="{A0ACEF4A-203D-49FC-8896-C7E59C0A2880}">
      <dgm:prSet/>
      <dgm:spPr/>
      <dgm:t>
        <a:bodyPr/>
        <a:lstStyle/>
        <a:p>
          <a:endParaRPr lang="ru-RU" dirty="0"/>
        </a:p>
      </dgm:t>
    </dgm:pt>
    <dgm:pt modelId="{74C1806F-00A7-4A3C-81C8-528B5CD8156E}" type="parTrans" cxnId="{484C37A2-74EE-4F71-A1D9-E6B13AA10BCF}">
      <dgm:prSet/>
      <dgm:spPr/>
      <dgm:t>
        <a:bodyPr/>
        <a:lstStyle/>
        <a:p>
          <a:endParaRPr lang="ru-RU"/>
        </a:p>
      </dgm:t>
    </dgm:pt>
    <dgm:pt modelId="{A6751070-537F-4428-B114-3F5A444B30CC}" type="sibTrans" cxnId="{484C37A2-74EE-4F71-A1D9-E6B13AA10BCF}">
      <dgm:prSet/>
      <dgm:spPr/>
      <dgm:t>
        <a:bodyPr/>
        <a:lstStyle/>
        <a:p>
          <a:endParaRPr lang="ru-RU"/>
        </a:p>
      </dgm:t>
    </dgm:pt>
    <dgm:pt modelId="{33432A03-B3E3-4AEB-9906-CDAD3C03F170}">
      <dgm:prSet/>
      <dgm:spPr/>
      <dgm:t>
        <a:bodyPr/>
        <a:lstStyle/>
        <a:p>
          <a:endParaRPr lang="ru-RU" dirty="0" smtClean="0"/>
        </a:p>
      </dgm:t>
    </dgm:pt>
    <dgm:pt modelId="{D8A0BBF6-0152-4AD4-A5A9-5C555648C37D}" type="parTrans" cxnId="{A680FCBF-814E-4997-B0F0-AA7CF04B810C}">
      <dgm:prSet/>
      <dgm:spPr/>
      <dgm:t>
        <a:bodyPr/>
        <a:lstStyle/>
        <a:p>
          <a:endParaRPr lang="ru-RU"/>
        </a:p>
      </dgm:t>
    </dgm:pt>
    <dgm:pt modelId="{8E21C8FB-07C4-4D04-B24A-39F604CA3D25}" type="sibTrans" cxnId="{A680FCBF-814E-4997-B0F0-AA7CF04B810C}">
      <dgm:prSet/>
      <dgm:spPr/>
      <dgm:t>
        <a:bodyPr/>
        <a:lstStyle/>
        <a:p>
          <a:endParaRPr lang="ru-RU"/>
        </a:p>
      </dgm:t>
    </dgm:pt>
    <dgm:pt modelId="{A5E578B9-F43D-4A2C-807A-61ED74599B9D}">
      <dgm:prSet/>
      <dgm:spPr/>
      <dgm:t>
        <a:bodyPr/>
        <a:lstStyle/>
        <a:p>
          <a:r>
            <a:rPr lang="ru-RU" b="1" dirty="0" smtClean="0">
              <a:latin typeface="Arial Narrow" panose="020B0606020202030204" pitchFamily="34" charset="0"/>
            </a:rPr>
            <a:t>Заключение ПМПК</a:t>
          </a:r>
          <a:endParaRPr lang="ru-RU" b="1" dirty="0">
            <a:latin typeface="Arial Narrow" panose="020B0606020202030204" pitchFamily="34" charset="0"/>
          </a:endParaRPr>
        </a:p>
      </dgm:t>
    </dgm:pt>
    <dgm:pt modelId="{5EDD7C9C-9ED4-4865-9EC6-0B83E08BFAC6}" type="parTrans" cxnId="{A46A8A1C-1CA5-490A-9F19-846221E5B832}">
      <dgm:prSet/>
      <dgm:spPr/>
      <dgm:t>
        <a:bodyPr/>
        <a:lstStyle/>
        <a:p>
          <a:endParaRPr lang="ru-RU"/>
        </a:p>
      </dgm:t>
    </dgm:pt>
    <dgm:pt modelId="{CFBE734A-6ABB-4536-B221-C8B1B7449907}" type="sibTrans" cxnId="{A46A8A1C-1CA5-490A-9F19-846221E5B832}">
      <dgm:prSet/>
      <dgm:spPr/>
      <dgm:t>
        <a:bodyPr/>
        <a:lstStyle/>
        <a:p>
          <a:endParaRPr lang="ru-RU"/>
        </a:p>
      </dgm:t>
    </dgm:pt>
    <dgm:pt modelId="{53E2E933-3C24-4B43-BC5F-2B1110164695}" type="pres">
      <dgm:prSet presAssocID="{20EAB708-CB18-4C08-A6F3-D1FAD3A4149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DBC21F7-D2D4-4318-B3C2-1E9650A86706}" type="pres">
      <dgm:prSet presAssocID="{20EAB708-CB18-4C08-A6F3-D1FAD3A41497}" presName="Name1" presStyleCnt="0"/>
      <dgm:spPr/>
      <dgm:t>
        <a:bodyPr/>
        <a:lstStyle/>
        <a:p>
          <a:endParaRPr lang="ru-RU"/>
        </a:p>
      </dgm:t>
    </dgm:pt>
    <dgm:pt modelId="{78229E81-22F0-44C6-BFC2-6B31F6A14503}" type="pres">
      <dgm:prSet presAssocID="{20EAB708-CB18-4C08-A6F3-D1FAD3A41497}" presName="cycle" presStyleCnt="0"/>
      <dgm:spPr/>
      <dgm:t>
        <a:bodyPr/>
        <a:lstStyle/>
        <a:p>
          <a:endParaRPr lang="ru-RU"/>
        </a:p>
      </dgm:t>
    </dgm:pt>
    <dgm:pt modelId="{A489D2F6-D01F-48C9-BE9F-BB16BDDFD192}" type="pres">
      <dgm:prSet presAssocID="{20EAB708-CB18-4C08-A6F3-D1FAD3A41497}" presName="srcNode" presStyleLbl="node1" presStyleIdx="0" presStyleCnt="7"/>
      <dgm:spPr/>
      <dgm:t>
        <a:bodyPr/>
        <a:lstStyle/>
        <a:p>
          <a:endParaRPr lang="ru-RU"/>
        </a:p>
      </dgm:t>
    </dgm:pt>
    <dgm:pt modelId="{7E9BBA35-30E4-4784-9AA9-2D742E06138D}" type="pres">
      <dgm:prSet presAssocID="{20EAB708-CB18-4C08-A6F3-D1FAD3A41497}" presName="conn" presStyleLbl="parChTrans1D2" presStyleIdx="0" presStyleCnt="1"/>
      <dgm:spPr/>
      <dgm:t>
        <a:bodyPr/>
        <a:lstStyle/>
        <a:p>
          <a:endParaRPr lang="ru-RU"/>
        </a:p>
      </dgm:t>
    </dgm:pt>
    <dgm:pt modelId="{9959B8F0-DAC5-4769-88DB-5465C9FAD62C}" type="pres">
      <dgm:prSet presAssocID="{20EAB708-CB18-4C08-A6F3-D1FAD3A41497}" presName="extraNode" presStyleLbl="node1" presStyleIdx="0" presStyleCnt="7"/>
      <dgm:spPr/>
      <dgm:t>
        <a:bodyPr/>
        <a:lstStyle/>
        <a:p>
          <a:endParaRPr lang="ru-RU"/>
        </a:p>
      </dgm:t>
    </dgm:pt>
    <dgm:pt modelId="{C6BA5CB3-0CC2-4D00-8F12-D1E7BEAC3C49}" type="pres">
      <dgm:prSet presAssocID="{20EAB708-CB18-4C08-A6F3-D1FAD3A41497}" presName="dstNode" presStyleLbl="node1" presStyleIdx="0" presStyleCnt="7"/>
      <dgm:spPr/>
      <dgm:t>
        <a:bodyPr/>
        <a:lstStyle/>
        <a:p>
          <a:endParaRPr lang="ru-RU"/>
        </a:p>
      </dgm:t>
    </dgm:pt>
    <dgm:pt modelId="{56C2D110-C128-4C7D-9A0B-F58D98E39321}" type="pres">
      <dgm:prSet presAssocID="{46E11FE0-48C8-4FAA-B3A9-AFA6A0BF709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30B8D-45B2-408A-B3F2-AADDA8743AD1}" type="pres">
      <dgm:prSet presAssocID="{46E11FE0-48C8-4FAA-B3A9-AFA6A0BF7093}" presName="accent_1" presStyleCnt="0"/>
      <dgm:spPr/>
      <dgm:t>
        <a:bodyPr/>
        <a:lstStyle/>
        <a:p>
          <a:endParaRPr lang="ru-RU"/>
        </a:p>
      </dgm:t>
    </dgm:pt>
    <dgm:pt modelId="{0F405849-3C19-475B-BB67-7587BFDFB186}" type="pres">
      <dgm:prSet presAssocID="{46E11FE0-48C8-4FAA-B3A9-AFA6A0BF7093}" presName="accentRepeatNode" presStyleLbl="solidFgAcc1" presStyleIdx="0" presStyleCnt="7"/>
      <dgm:spPr/>
      <dgm:t>
        <a:bodyPr/>
        <a:lstStyle/>
        <a:p>
          <a:endParaRPr lang="ru-RU"/>
        </a:p>
      </dgm:t>
    </dgm:pt>
    <dgm:pt modelId="{83396A11-BCD6-496E-BA9B-896463C81488}" type="pres">
      <dgm:prSet presAssocID="{16AB35DA-649C-451F-9141-6013A83DA1C1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C76B64-9F29-4D2D-8E33-B3DDB3C2C8CF}" type="pres">
      <dgm:prSet presAssocID="{16AB35DA-649C-451F-9141-6013A83DA1C1}" presName="accent_2" presStyleCnt="0"/>
      <dgm:spPr/>
      <dgm:t>
        <a:bodyPr/>
        <a:lstStyle/>
        <a:p>
          <a:endParaRPr lang="ru-RU"/>
        </a:p>
      </dgm:t>
    </dgm:pt>
    <dgm:pt modelId="{A18B53DD-9000-4224-AB27-DF9DB22F7FE3}" type="pres">
      <dgm:prSet presAssocID="{16AB35DA-649C-451F-9141-6013A83DA1C1}" presName="accentRepeatNode" presStyleLbl="solidFgAcc1" presStyleIdx="1" presStyleCnt="7"/>
      <dgm:spPr/>
      <dgm:t>
        <a:bodyPr/>
        <a:lstStyle/>
        <a:p>
          <a:endParaRPr lang="ru-RU"/>
        </a:p>
      </dgm:t>
    </dgm:pt>
    <dgm:pt modelId="{C2E92687-4A5F-4D58-B501-A208318F2279}" type="pres">
      <dgm:prSet presAssocID="{A5E578B9-F43D-4A2C-807A-61ED74599B9D}" presName="text_3" presStyleLbl="node1" presStyleIdx="2" presStyleCnt="7" custLinFactNeighborX="136" custLinFactNeighborY="-17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AE553-7A7A-4286-AEC4-89221D533C4C}" type="pres">
      <dgm:prSet presAssocID="{A5E578B9-F43D-4A2C-807A-61ED74599B9D}" presName="accent_3" presStyleCnt="0"/>
      <dgm:spPr/>
      <dgm:t>
        <a:bodyPr/>
        <a:lstStyle/>
        <a:p>
          <a:endParaRPr lang="ru-RU"/>
        </a:p>
      </dgm:t>
    </dgm:pt>
    <dgm:pt modelId="{D1372044-4030-47EF-9921-B8C758F034E0}" type="pres">
      <dgm:prSet presAssocID="{A5E578B9-F43D-4A2C-807A-61ED74599B9D}" presName="accentRepeatNode" presStyleLbl="solidFgAcc1" presStyleIdx="2" presStyleCnt="7"/>
      <dgm:spPr/>
      <dgm:t>
        <a:bodyPr/>
        <a:lstStyle/>
        <a:p>
          <a:endParaRPr lang="ru-RU"/>
        </a:p>
      </dgm:t>
    </dgm:pt>
    <dgm:pt modelId="{7FFEA9E3-4016-4AE9-93E7-510C07DDA3F7}" type="pres">
      <dgm:prSet presAssocID="{233DF147-A9B2-4DCF-B952-4B80D6E3084F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290CF-312A-461D-AFEB-F81DBC984DBD}" type="pres">
      <dgm:prSet presAssocID="{233DF147-A9B2-4DCF-B952-4B80D6E3084F}" presName="accent_4" presStyleCnt="0"/>
      <dgm:spPr/>
      <dgm:t>
        <a:bodyPr/>
        <a:lstStyle/>
        <a:p>
          <a:endParaRPr lang="ru-RU"/>
        </a:p>
      </dgm:t>
    </dgm:pt>
    <dgm:pt modelId="{0D43D4FB-E0CB-4C19-8E6A-1C9570D5FB59}" type="pres">
      <dgm:prSet presAssocID="{233DF147-A9B2-4DCF-B952-4B80D6E3084F}" presName="accentRepeatNode" presStyleLbl="solidFgAcc1" presStyleIdx="3" presStyleCnt="7"/>
      <dgm:spPr/>
      <dgm:t>
        <a:bodyPr/>
        <a:lstStyle/>
        <a:p>
          <a:endParaRPr lang="ru-RU"/>
        </a:p>
      </dgm:t>
    </dgm:pt>
    <dgm:pt modelId="{085DEA8E-7171-49B8-A030-A5B6FB6EFF80}" type="pres">
      <dgm:prSet presAssocID="{A3B9D0FE-75F0-46C8-B15D-724F67DF6E4B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8DC4C-1350-4167-82CA-EC1A50F65E12}" type="pres">
      <dgm:prSet presAssocID="{A3B9D0FE-75F0-46C8-B15D-724F67DF6E4B}" presName="accent_5" presStyleCnt="0"/>
      <dgm:spPr/>
      <dgm:t>
        <a:bodyPr/>
        <a:lstStyle/>
        <a:p>
          <a:endParaRPr lang="ru-RU"/>
        </a:p>
      </dgm:t>
    </dgm:pt>
    <dgm:pt modelId="{FB7C5448-22F3-440E-B231-811752AEF4D8}" type="pres">
      <dgm:prSet presAssocID="{A3B9D0FE-75F0-46C8-B15D-724F67DF6E4B}" presName="accentRepeatNode" presStyleLbl="solidFgAcc1" presStyleIdx="4" presStyleCnt="7"/>
      <dgm:spPr/>
      <dgm:t>
        <a:bodyPr/>
        <a:lstStyle/>
        <a:p>
          <a:endParaRPr lang="ru-RU"/>
        </a:p>
      </dgm:t>
    </dgm:pt>
    <dgm:pt modelId="{E6C3D45A-B2F3-4EEA-9532-82F5368A3256}" type="pres">
      <dgm:prSet presAssocID="{1E363904-3879-46F5-89F8-81D8E32EC3C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D9817-69A9-4541-BA75-0ACA8BA790A6}" type="pres">
      <dgm:prSet presAssocID="{1E363904-3879-46F5-89F8-81D8E32EC3C5}" presName="accent_6" presStyleCnt="0"/>
      <dgm:spPr/>
      <dgm:t>
        <a:bodyPr/>
        <a:lstStyle/>
        <a:p>
          <a:endParaRPr lang="ru-RU"/>
        </a:p>
      </dgm:t>
    </dgm:pt>
    <dgm:pt modelId="{816DEE7F-7F89-427F-BE31-E640C50D1C2D}" type="pres">
      <dgm:prSet presAssocID="{1E363904-3879-46F5-89F8-81D8E32EC3C5}" presName="accentRepeatNode" presStyleLbl="solidFgAcc1" presStyleIdx="5" presStyleCnt="7"/>
      <dgm:spPr/>
      <dgm:t>
        <a:bodyPr/>
        <a:lstStyle/>
        <a:p>
          <a:endParaRPr lang="ru-RU"/>
        </a:p>
      </dgm:t>
    </dgm:pt>
    <dgm:pt modelId="{AC1A7563-A7BD-49BC-B9F0-198D1B65D425}" type="pres">
      <dgm:prSet presAssocID="{90A885B7-23E0-46B4-AA27-9AB015A534D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DF680-AF64-4FEF-AF9A-1AA19B8C94D6}" type="pres">
      <dgm:prSet presAssocID="{90A885B7-23E0-46B4-AA27-9AB015A534DE}" presName="accent_7" presStyleCnt="0"/>
      <dgm:spPr/>
      <dgm:t>
        <a:bodyPr/>
        <a:lstStyle/>
        <a:p>
          <a:endParaRPr lang="ru-RU"/>
        </a:p>
      </dgm:t>
    </dgm:pt>
    <dgm:pt modelId="{C4DAED19-92BD-4D80-A780-6F8719580261}" type="pres">
      <dgm:prSet presAssocID="{90A885B7-23E0-46B4-AA27-9AB015A534DE}" presName="accentRepeatNode" presStyleLbl="solidFgAcc1" presStyleIdx="6" presStyleCnt="7"/>
      <dgm:spPr/>
      <dgm:t>
        <a:bodyPr/>
        <a:lstStyle/>
        <a:p>
          <a:endParaRPr lang="ru-RU"/>
        </a:p>
      </dgm:t>
    </dgm:pt>
  </dgm:ptLst>
  <dgm:cxnLst>
    <dgm:cxn modelId="{7EF3BA9A-520A-4656-BB57-DEFC114B9349}" srcId="{20EAB708-CB18-4C08-A6F3-D1FAD3A41497}" destId="{233DF147-A9B2-4DCF-B952-4B80D6E3084F}" srcOrd="3" destOrd="0" parTransId="{94244CC4-E2ED-4F77-90B2-E7033A8D581B}" sibTransId="{E0FDF064-4D1E-4DB6-97BF-D3F0B3046D96}"/>
    <dgm:cxn modelId="{3855C3BD-0D97-46F1-A77F-50C22052A513}" type="presOf" srcId="{1E363904-3879-46F5-89F8-81D8E32EC3C5}" destId="{E6C3D45A-B2F3-4EEA-9532-82F5368A3256}" srcOrd="0" destOrd="0" presId="urn:microsoft.com/office/officeart/2008/layout/VerticalCurvedList"/>
    <dgm:cxn modelId="{D022B3AB-CC46-4F2C-B435-59F77EBC7BBC}" type="presOf" srcId="{782CE0CB-2876-4C10-ABFA-80CD4CD31F46}" destId="{7E9BBA35-30E4-4784-9AA9-2D742E06138D}" srcOrd="0" destOrd="0" presId="urn:microsoft.com/office/officeart/2008/layout/VerticalCurvedList"/>
    <dgm:cxn modelId="{C3E60675-7BCD-47B2-947B-8689009FEC45}" srcId="{20EAB708-CB18-4C08-A6F3-D1FAD3A41497}" destId="{7885D0DD-0C2B-4061-8B92-1CE2D5795614}" srcOrd="10" destOrd="0" parTransId="{C1D5071A-FECE-4A59-97DD-4BDEB1D18412}" sibTransId="{4AC63C4A-00FF-48A2-8375-F13FA3131D2B}"/>
    <dgm:cxn modelId="{A680FCBF-814E-4997-B0F0-AA7CF04B810C}" srcId="{20EAB708-CB18-4C08-A6F3-D1FAD3A41497}" destId="{33432A03-B3E3-4AEB-9906-CDAD3C03F170}" srcOrd="8" destOrd="0" parTransId="{D8A0BBF6-0152-4AD4-A5A9-5C555648C37D}" sibTransId="{8E21C8FB-07C4-4D04-B24A-39F604CA3D25}"/>
    <dgm:cxn modelId="{16A2F97B-4298-4FF5-9835-20397654DCA3}" type="presOf" srcId="{20EAB708-CB18-4C08-A6F3-D1FAD3A41497}" destId="{53E2E933-3C24-4B43-BC5F-2B1110164695}" srcOrd="0" destOrd="0" presId="urn:microsoft.com/office/officeart/2008/layout/VerticalCurvedList"/>
    <dgm:cxn modelId="{45720200-E0EC-421E-8146-BB441A4FFEDD}" type="presOf" srcId="{A3B9D0FE-75F0-46C8-B15D-724F67DF6E4B}" destId="{085DEA8E-7171-49B8-A030-A5B6FB6EFF80}" srcOrd="0" destOrd="0" presId="urn:microsoft.com/office/officeart/2008/layout/VerticalCurvedList"/>
    <dgm:cxn modelId="{A46A8A1C-1CA5-490A-9F19-846221E5B832}" srcId="{20EAB708-CB18-4C08-A6F3-D1FAD3A41497}" destId="{A5E578B9-F43D-4A2C-807A-61ED74599B9D}" srcOrd="2" destOrd="0" parTransId="{5EDD7C9C-9ED4-4865-9EC6-0B83E08BFAC6}" sibTransId="{CFBE734A-6ABB-4536-B221-C8B1B7449907}"/>
    <dgm:cxn modelId="{857BF9C5-E58D-46DF-8FD2-956B56730CA0}" srcId="{20EAB708-CB18-4C08-A6F3-D1FAD3A41497}" destId="{1E363904-3879-46F5-89F8-81D8E32EC3C5}" srcOrd="5" destOrd="0" parTransId="{24F9834A-13BE-4130-B0D2-FD25E5A04FC8}" sibTransId="{9A4CF099-78B6-4FCC-B677-4B25AE82532E}"/>
    <dgm:cxn modelId="{1D83930D-ECE9-44E2-A958-8067480A4CAE}" srcId="{20EAB708-CB18-4C08-A6F3-D1FAD3A41497}" destId="{16AB35DA-649C-451F-9141-6013A83DA1C1}" srcOrd="1" destOrd="0" parTransId="{8A23461D-434D-4E9F-AE74-B48D64B4C78A}" sibTransId="{319CF5D0-3FCD-4342-A43E-39D2EDCF930A}"/>
    <dgm:cxn modelId="{792EF43E-C55C-4760-8482-CFF914701E88}" type="presOf" srcId="{A5E578B9-F43D-4A2C-807A-61ED74599B9D}" destId="{C2E92687-4A5F-4D58-B501-A208318F2279}" srcOrd="0" destOrd="0" presId="urn:microsoft.com/office/officeart/2008/layout/VerticalCurvedList"/>
    <dgm:cxn modelId="{BFBBDC5A-348C-4FF5-866C-93FD42C61B09}" srcId="{20EAB708-CB18-4C08-A6F3-D1FAD3A41497}" destId="{A3B9D0FE-75F0-46C8-B15D-724F67DF6E4B}" srcOrd="4" destOrd="0" parTransId="{01655CE5-3454-4D3D-98FE-46E68DD065E2}" sibTransId="{01EFBB15-0848-45E2-A379-1E5A2ACC05DB}"/>
    <dgm:cxn modelId="{3CA5C819-E14E-4FEC-8682-73EC3C0EC2CA}" type="presOf" srcId="{16AB35DA-649C-451F-9141-6013A83DA1C1}" destId="{83396A11-BCD6-496E-BA9B-896463C81488}" srcOrd="0" destOrd="0" presId="urn:microsoft.com/office/officeart/2008/layout/VerticalCurvedList"/>
    <dgm:cxn modelId="{C3E49871-DC2A-41BC-BC3E-65C7B86A73BE}" type="presOf" srcId="{233DF147-A9B2-4DCF-B952-4B80D6E3084F}" destId="{7FFEA9E3-4016-4AE9-93E7-510C07DDA3F7}" srcOrd="0" destOrd="0" presId="urn:microsoft.com/office/officeart/2008/layout/VerticalCurvedList"/>
    <dgm:cxn modelId="{62095A76-CB06-4EDA-92A4-1B6C3865A269}" srcId="{20EAB708-CB18-4C08-A6F3-D1FAD3A41497}" destId="{DA82C4A7-36F1-4675-9AEB-5277F4AF60D6}" srcOrd="7" destOrd="0" parTransId="{D47F749E-964D-4773-9C37-F4E9ACF1C8E5}" sibTransId="{D722FC1F-8291-445F-8DB2-88AFA6F85925}"/>
    <dgm:cxn modelId="{D44C689E-4D75-46CA-A64F-043A13D32FF2}" srcId="{20EAB708-CB18-4C08-A6F3-D1FAD3A41497}" destId="{90A885B7-23E0-46B4-AA27-9AB015A534DE}" srcOrd="6" destOrd="0" parTransId="{3A858F77-4FB3-47F2-9E64-B4CA872AE1AD}" sibTransId="{A58C6577-0791-4E16-9DDB-8E2CB8A8141B}"/>
    <dgm:cxn modelId="{484C37A2-74EE-4F71-A1D9-E6B13AA10BCF}" srcId="{20EAB708-CB18-4C08-A6F3-D1FAD3A41497}" destId="{A0ACEF4A-203D-49FC-8896-C7E59C0A2880}" srcOrd="9" destOrd="0" parTransId="{74C1806F-00A7-4A3C-81C8-528B5CD8156E}" sibTransId="{A6751070-537F-4428-B114-3F5A444B30CC}"/>
    <dgm:cxn modelId="{0D9B28EB-7CE5-4553-AB2D-33BCAD84EDF5}" type="presOf" srcId="{46E11FE0-48C8-4FAA-B3A9-AFA6A0BF7093}" destId="{56C2D110-C128-4C7D-9A0B-F58D98E39321}" srcOrd="0" destOrd="0" presId="urn:microsoft.com/office/officeart/2008/layout/VerticalCurvedList"/>
    <dgm:cxn modelId="{E0761815-752E-4206-82ED-DDA508B31A23}" type="presOf" srcId="{90A885B7-23E0-46B4-AA27-9AB015A534DE}" destId="{AC1A7563-A7BD-49BC-B9F0-198D1B65D425}" srcOrd="0" destOrd="0" presId="urn:microsoft.com/office/officeart/2008/layout/VerticalCurvedList"/>
    <dgm:cxn modelId="{B5D154F2-A544-4241-9656-C15B74553442}" srcId="{20EAB708-CB18-4C08-A6F3-D1FAD3A41497}" destId="{46E11FE0-48C8-4FAA-B3A9-AFA6A0BF7093}" srcOrd="0" destOrd="0" parTransId="{C995ECBE-19F5-4AFE-BE2A-4AF9902748BE}" sibTransId="{782CE0CB-2876-4C10-ABFA-80CD4CD31F46}"/>
    <dgm:cxn modelId="{2D88ED72-FFED-499F-BFDD-42EEFE5C93A1}" type="presParOf" srcId="{53E2E933-3C24-4B43-BC5F-2B1110164695}" destId="{4DBC21F7-D2D4-4318-B3C2-1E9650A86706}" srcOrd="0" destOrd="0" presId="urn:microsoft.com/office/officeart/2008/layout/VerticalCurvedList"/>
    <dgm:cxn modelId="{2CC31E1D-FD97-4486-8947-F3F8E7304B8A}" type="presParOf" srcId="{4DBC21F7-D2D4-4318-B3C2-1E9650A86706}" destId="{78229E81-22F0-44C6-BFC2-6B31F6A14503}" srcOrd="0" destOrd="0" presId="urn:microsoft.com/office/officeart/2008/layout/VerticalCurvedList"/>
    <dgm:cxn modelId="{735CD525-8B36-4203-B54D-8717BD7D7F5B}" type="presParOf" srcId="{78229E81-22F0-44C6-BFC2-6B31F6A14503}" destId="{A489D2F6-D01F-48C9-BE9F-BB16BDDFD192}" srcOrd="0" destOrd="0" presId="urn:microsoft.com/office/officeart/2008/layout/VerticalCurvedList"/>
    <dgm:cxn modelId="{45543675-36C7-4EAD-A526-7BFBB331D9EF}" type="presParOf" srcId="{78229E81-22F0-44C6-BFC2-6B31F6A14503}" destId="{7E9BBA35-30E4-4784-9AA9-2D742E06138D}" srcOrd="1" destOrd="0" presId="urn:microsoft.com/office/officeart/2008/layout/VerticalCurvedList"/>
    <dgm:cxn modelId="{0D2A4C9E-2F00-4812-85AD-7FB5F98CCFA4}" type="presParOf" srcId="{78229E81-22F0-44C6-BFC2-6B31F6A14503}" destId="{9959B8F0-DAC5-4769-88DB-5465C9FAD62C}" srcOrd="2" destOrd="0" presId="urn:microsoft.com/office/officeart/2008/layout/VerticalCurvedList"/>
    <dgm:cxn modelId="{E57E09A7-11BE-4437-8350-B3D0CFE17607}" type="presParOf" srcId="{78229E81-22F0-44C6-BFC2-6B31F6A14503}" destId="{C6BA5CB3-0CC2-4D00-8F12-D1E7BEAC3C49}" srcOrd="3" destOrd="0" presId="urn:microsoft.com/office/officeart/2008/layout/VerticalCurvedList"/>
    <dgm:cxn modelId="{0C0BC63B-8B3B-4704-924B-856E45DCD83C}" type="presParOf" srcId="{4DBC21F7-D2D4-4318-B3C2-1E9650A86706}" destId="{56C2D110-C128-4C7D-9A0B-F58D98E39321}" srcOrd="1" destOrd="0" presId="urn:microsoft.com/office/officeart/2008/layout/VerticalCurvedList"/>
    <dgm:cxn modelId="{A8982856-B8CC-40D7-9DAF-F4069B284DDE}" type="presParOf" srcId="{4DBC21F7-D2D4-4318-B3C2-1E9650A86706}" destId="{10430B8D-45B2-408A-B3F2-AADDA8743AD1}" srcOrd="2" destOrd="0" presId="urn:microsoft.com/office/officeart/2008/layout/VerticalCurvedList"/>
    <dgm:cxn modelId="{44472134-320B-4068-B05C-2448DF55D735}" type="presParOf" srcId="{10430B8D-45B2-408A-B3F2-AADDA8743AD1}" destId="{0F405849-3C19-475B-BB67-7587BFDFB186}" srcOrd="0" destOrd="0" presId="urn:microsoft.com/office/officeart/2008/layout/VerticalCurvedList"/>
    <dgm:cxn modelId="{82B46636-7BAC-45B1-A807-5646A5D75A5D}" type="presParOf" srcId="{4DBC21F7-D2D4-4318-B3C2-1E9650A86706}" destId="{83396A11-BCD6-496E-BA9B-896463C81488}" srcOrd="3" destOrd="0" presId="urn:microsoft.com/office/officeart/2008/layout/VerticalCurvedList"/>
    <dgm:cxn modelId="{DB1B55F2-1B71-41A5-9639-23EC92232419}" type="presParOf" srcId="{4DBC21F7-D2D4-4318-B3C2-1E9650A86706}" destId="{D9C76B64-9F29-4D2D-8E33-B3DDB3C2C8CF}" srcOrd="4" destOrd="0" presId="urn:microsoft.com/office/officeart/2008/layout/VerticalCurvedList"/>
    <dgm:cxn modelId="{4CCCF673-6539-4636-A533-21EEB248E6C0}" type="presParOf" srcId="{D9C76B64-9F29-4D2D-8E33-B3DDB3C2C8CF}" destId="{A18B53DD-9000-4224-AB27-DF9DB22F7FE3}" srcOrd="0" destOrd="0" presId="urn:microsoft.com/office/officeart/2008/layout/VerticalCurvedList"/>
    <dgm:cxn modelId="{4C3C7B34-48AE-4A07-ADA1-DDA88E696991}" type="presParOf" srcId="{4DBC21F7-D2D4-4318-B3C2-1E9650A86706}" destId="{C2E92687-4A5F-4D58-B501-A208318F2279}" srcOrd="5" destOrd="0" presId="urn:microsoft.com/office/officeart/2008/layout/VerticalCurvedList"/>
    <dgm:cxn modelId="{5D2EB9CA-8E08-4509-B2D7-40F1739A1E8F}" type="presParOf" srcId="{4DBC21F7-D2D4-4318-B3C2-1E9650A86706}" destId="{0F2AE553-7A7A-4286-AEC4-89221D533C4C}" srcOrd="6" destOrd="0" presId="urn:microsoft.com/office/officeart/2008/layout/VerticalCurvedList"/>
    <dgm:cxn modelId="{3102B857-3FA2-4A58-AC5E-C3E85A585BC4}" type="presParOf" srcId="{0F2AE553-7A7A-4286-AEC4-89221D533C4C}" destId="{D1372044-4030-47EF-9921-B8C758F034E0}" srcOrd="0" destOrd="0" presId="urn:microsoft.com/office/officeart/2008/layout/VerticalCurvedList"/>
    <dgm:cxn modelId="{8EDD89B4-D4CE-457E-A2C4-620C42EE60EB}" type="presParOf" srcId="{4DBC21F7-D2D4-4318-B3C2-1E9650A86706}" destId="{7FFEA9E3-4016-4AE9-93E7-510C07DDA3F7}" srcOrd="7" destOrd="0" presId="urn:microsoft.com/office/officeart/2008/layout/VerticalCurvedList"/>
    <dgm:cxn modelId="{5C0BD43D-D489-420B-86CD-EA8CACCC195B}" type="presParOf" srcId="{4DBC21F7-D2D4-4318-B3C2-1E9650A86706}" destId="{C23290CF-312A-461D-AFEB-F81DBC984DBD}" srcOrd="8" destOrd="0" presId="urn:microsoft.com/office/officeart/2008/layout/VerticalCurvedList"/>
    <dgm:cxn modelId="{0CB45BCC-3828-4232-893F-4ECE1581CDF6}" type="presParOf" srcId="{C23290CF-312A-461D-AFEB-F81DBC984DBD}" destId="{0D43D4FB-E0CB-4C19-8E6A-1C9570D5FB59}" srcOrd="0" destOrd="0" presId="urn:microsoft.com/office/officeart/2008/layout/VerticalCurvedList"/>
    <dgm:cxn modelId="{16677B20-FF27-4494-8C16-465914C3FBDB}" type="presParOf" srcId="{4DBC21F7-D2D4-4318-B3C2-1E9650A86706}" destId="{085DEA8E-7171-49B8-A030-A5B6FB6EFF80}" srcOrd="9" destOrd="0" presId="urn:microsoft.com/office/officeart/2008/layout/VerticalCurvedList"/>
    <dgm:cxn modelId="{30CDF098-4D27-4C8E-B5A0-621601CC7C90}" type="presParOf" srcId="{4DBC21F7-D2D4-4318-B3C2-1E9650A86706}" destId="{6108DC4C-1350-4167-82CA-EC1A50F65E12}" srcOrd="10" destOrd="0" presId="urn:microsoft.com/office/officeart/2008/layout/VerticalCurvedList"/>
    <dgm:cxn modelId="{A5A8756F-738D-43C1-9538-E637B47C182B}" type="presParOf" srcId="{6108DC4C-1350-4167-82CA-EC1A50F65E12}" destId="{FB7C5448-22F3-440E-B231-811752AEF4D8}" srcOrd="0" destOrd="0" presId="urn:microsoft.com/office/officeart/2008/layout/VerticalCurvedList"/>
    <dgm:cxn modelId="{E8B8C36B-02B9-435E-95EC-9FDBF82BF580}" type="presParOf" srcId="{4DBC21F7-D2D4-4318-B3C2-1E9650A86706}" destId="{E6C3D45A-B2F3-4EEA-9532-82F5368A3256}" srcOrd="11" destOrd="0" presId="urn:microsoft.com/office/officeart/2008/layout/VerticalCurvedList"/>
    <dgm:cxn modelId="{22D4B181-24E6-4A24-96B6-A077BA8C5FF8}" type="presParOf" srcId="{4DBC21F7-D2D4-4318-B3C2-1E9650A86706}" destId="{C99D9817-69A9-4541-BA75-0ACA8BA790A6}" srcOrd="12" destOrd="0" presId="urn:microsoft.com/office/officeart/2008/layout/VerticalCurvedList"/>
    <dgm:cxn modelId="{85FF9D1C-CABC-4CEB-9F8D-B2D2A0AE807B}" type="presParOf" srcId="{C99D9817-69A9-4541-BA75-0ACA8BA790A6}" destId="{816DEE7F-7F89-427F-BE31-E640C50D1C2D}" srcOrd="0" destOrd="0" presId="urn:microsoft.com/office/officeart/2008/layout/VerticalCurvedList"/>
    <dgm:cxn modelId="{A49F7715-A67B-4289-ACBA-EFF13DB74BBF}" type="presParOf" srcId="{4DBC21F7-D2D4-4318-B3C2-1E9650A86706}" destId="{AC1A7563-A7BD-49BC-B9F0-198D1B65D425}" srcOrd="13" destOrd="0" presId="urn:microsoft.com/office/officeart/2008/layout/VerticalCurvedList"/>
    <dgm:cxn modelId="{7895220B-1BA2-4AAF-8367-688E6DAC49AE}" type="presParOf" srcId="{4DBC21F7-D2D4-4318-B3C2-1E9650A86706}" destId="{461DF680-AF64-4FEF-AF9A-1AA19B8C94D6}" srcOrd="14" destOrd="0" presId="urn:microsoft.com/office/officeart/2008/layout/VerticalCurvedList"/>
    <dgm:cxn modelId="{0284DD97-AFB6-4252-B540-A3ACD8B1CE5D}" type="presParOf" srcId="{461DF680-AF64-4FEF-AF9A-1AA19B8C94D6}" destId="{C4DAED19-92BD-4D80-A780-6F87195802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6CFA4-C730-4FE7-BAAA-497374C56C59}">
      <dsp:nvSpPr>
        <dsp:cNvPr id="0" name=""/>
        <dsp:cNvSpPr/>
      </dsp:nvSpPr>
      <dsp:spPr>
        <a:xfrm>
          <a:off x="2248184" y="0"/>
          <a:ext cx="3990500" cy="17846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B8AC37-C8AA-44A7-AD28-96C10524C66F}">
      <dsp:nvSpPr>
        <dsp:cNvPr id="0" name=""/>
        <dsp:cNvSpPr/>
      </dsp:nvSpPr>
      <dsp:spPr>
        <a:xfrm>
          <a:off x="2855849" y="646343"/>
          <a:ext cx="2774501" cy="49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Диагностическое обследование специалистов</a:t>
          </a:r>
          <a:endParaRPr lang="ru-RU" sz="1200" b="1" kern="1200" dirty="0"/>
        </a:p>
      </dsp:txBody>
      <dsp:txXfrm>
        <a:off x="2855849" y="646343"/>
        <a:ext cx="2774501" cy="497719"/>
      </dsp:txXfrm>
    </dsp:sp>
    <dsp:sp modelId="{0F00C13B-32F9-4F32-85EF-E7E91FC01CC5}">
      <dsp:nvSpPr>
        <dsp:cNvPr id="0" name=""/>
        <dsp:cNvSpPr/>
      </dsp:nvSpPr>
      <dsp:spPr>
        <a:xfrm>
          <a:off x="1926359" y="1025393"/>
          <a:ext cx="3642618" cy="17846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2">
                <a:hueOff val="-3158839"/>
                <a:satOff val="5324"/>
                <a:lumOff val="-6520"/>
                <a:alphaOff val="0"/>
                <a:lumMod val="95000"/>
              </a:schemeClr>
            </a:gs>
            <a:gs pos="100000">
              <a:schemeClr val="accent2">
                <a:hueOff val="-3158839"/>
                <a:satOff val="5324"/>
                <a:lumOff val="-652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59CD6A-BBF8-48FA-9207-2329264D4AD6}">
      <dsp:nvSpPr>
        <dsp:cNvPr id="0" name=""/>
        <dsp:cNvSpPr/>
      </dsp:nvSpPr>
      <dsp:spPr>
        <a:xfrm>
          <a:off x="2346328" y="1674041"/>
          <a:ext cx="2797994" cy="49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Анализ результатов диагностики</a:t>
          </a:r>
          <a:endParaRPr lang="ru-RU" sz="1200" b="1" kern="1200" dirty="0"/>
        </a:p>
      </dsp:txBody>
      <dsp:txXfrm>
        <a:off x="2346328" y="1674041"/>
        <a:ext cx="2797994" cy="497719"/>
      </dsp:txXfrm>
    </dsp:sp>
    <dsp:sp modelId="{6B2F5F60-8BDD-414D-B2BA-A1BFD391D68B}">
      <dsp:nvSpPr>
        <dsp:cNvPr id="0" name=""/>
        <dsp:cNvSpPr/>
      </dsp:nvSpPr>
      <dsp:spPr>
        <a:xfrm>
          <a:off x="2310581" y="2055396"/>
          <a:ext cx="3865706" cy="178464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2">
                <a:hueOff val="-6317677"/>
                <a:satOff val="10648"/>
                <a:lumOff val="-13040"/>
                <a:alphaOff val="0"/>
                <a:lumMod val="95000"/>
              </a:schemeClr>
            </a:gs>
            <a:gs pos="100000">
              <a:schemeClr val="accent2">
                <a:hueOff val="-6317677"/>
                <a:satOff val="10648"/>
                <a:lumOff val="-1304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2B3D15-0750-4D6B-8F4F-5A01A00039E5}">
      <dsp:nvSpPr>
        <dsp:cNvPr id="0" name=""/>
        <dsp:cNvSpPr/>
      </dsp:nvSpPr>
      <dsp:spPr>
        <a:xfrm>
          <a:off x="2827476" y="2701164"/>
          <a:ext cx="2831247" cy="49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Индивидуальный образовательный маршрут </a:t>
          </a:r>
          <a:endParaRPr lang="ru-RU" sz="1200" b="1" kern="1200" dirty="0"/>
        </a:p>
      </dsp:txBody>
      <dsp:txXfrm>
        <a:off x="2827476" y="2701164"/>
        <a:ext cx="2831247" cy="497719"/>
      </dsp:txXfrm>
    </dsp:sp>
    <dsp:sp modelId="{17B1A450-59ED-49F6-AC8F-AD48092CDEF9}">
      <dsp:nvSpPr>
        <dsp:cNvPr id="0" name=""/>
        <dsp:cNvSpPr/>
      </dsp:nvSpPr>
      <dsp:spPr>
        <a:xfrm>
          <a:off x="1914715" y="3082518"/>
          <a:ext cx="3665907" cy="17846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2">
                <a:hueOff val="-9476516"/>
                <a:satOff val="15973"/>
                <a:lumOff val="-19559"/>
                <a:alphaOff val="0"/>
                <a:lumMod val="95000"/>
              </a:schemeClr>
            </a:gs>
            <a:gs pos="100000">
              <a:schemeClr val="accent2">
                <a:hueOff val="-9476516"/>
                <a:satOff val="15973"/>
                <a:lumOff val="-1955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87CB13-880B-46D0-ADD0-65958DE4E352}">
      <dsp:nvSpPr>
        <dsp:cNvPr id="0" name=""/>
        <dsp:cNvSpPr/>
      </dsp:nvSpPr>
      <dsp:spPr>
        <a:xfrm>
          <a:off x="2540196" y="3728862"/>
          <a:ext cx="2410257" cy="49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Индивидуальные планы работы специалистов</a:t>
          </a:r>
          <a:endParaRPr lang="ru-RU" sz="1200" b="1" kern="1200" dirty="0"/>
        </a:p>
      </dsp:txBody>
      <dsp:txXfrm>
        <a:off x="2540196" y="3728862"/>
        <a:ext cx="2410257" cy="497719"/>
      </dsp:txXfrm>
    </dsp:sp>
    <dsp:sp modelId="{5F6A2E05-C75B-4DD3-8F64-CB26BD912291}">
      <dsp:nvSpPr>
        <dsp:cNvPr id="0" name=""/>
        <dsp:cNvSpPr/>
      </dsp:nvSpPr>
      <dsp:spPr>
        <a:xfrm>
          <a:off x="2780646" y="4226581"/>
          <a:ext cx="2927919" cy="153405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lumMod val="9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8177A1-63D6-490E-BFBB-A1A1E6E1BB0B}">
      <dsp:nvSpPr>
        <dsp:cNvPr id="0" name=""/>
        <dsp:cNvSpPr/>
      </dsp:nvSpPr>
      <dsp:spPr>
        <a:xfrm>
          <a:off x="2904039" y="4756560"/>
          <a:ext cx="2678120" cy="497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Индивидуальная коррекционно-образовательная программа</a:t>
          </a:r>
          <a:endParaRPr lang="ru-RU" sz="1200" b="1" kern="1200" dirty="0"/>
        </a:p>
      </dsp:txBody>
      <dsp:txXfrm>
        <a:off x="2904039" y="4756560"/>
        <a:ext cx="2678120" cy="4977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E7FF9-00C0-4020-9A8D-C4B6DC9448CF}">
      <dsp:nvSpPr>
        <dsp:cNvPr id="0" name=""/>
        <dsp:cNvSpPr/>
      </dsp:nvSpPr>
      <dsp:spPr>
        <a:xfrm rot="5400000">
          <a:off x="5102268" y="-2101257"/>
          <a:ext cx="763720" cy="516153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речи, контроль за усвоением математических представлений, контроль  запаса знаний и представлений об окружающем мире </a:t>
          </a:r>
          <a:r>
            <a:rPr lang="ru-RU" sz="1000" kern="1200" dirty="0" smtClean="0"/>
            <a:t/>
          </a:r>
          <a:br>
            <a:rPr lang="ru-RU" sz="1000" kern="1200" dirty="0" smtClean="0"/>
          </a:br>
          <a:endParaRPr lang="ru-RU" sz="1000" kern="1200" dirty="0"/>
        </a:p>
      </dsp:txBody>
      <dsp:txXfrm rot="-5400000">
        <a:off x="2903362" y="134931"/>
        <a:ext cx="5124251" cy="689156"/>
      </dsp:txXfrm>
    </dsp:sp>
    <dsp:sp modelId="{4497540F-9862-4653-9063-3C88465F1411}">
      <dsp:nvSpPr>
        <dsp:cNvPr id="0" name=""/>
        <dsp:cNvSpPr/>
      </dsp:nvSpPr>
      <dsp:spPr>
        <a:xfrm>
          <a:off x="0" y="2183"/>
          <a:ext cx="2903362" cy="9546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Дефектолог</a:t>
          </a:r>
          <a:r>
            <a:rPr lang="ru-RU" sz="1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2" y="48785"/>
        <a:ext cx="2810158" cy="861446"/>
      </dsp:txXfrm>
    </dsp:sp>
    <dsp:sp modelId="{52AF9187-D0F8-4E4A-9E33-F3C229B3E741}">
      <dsp:nvSpPr>
        <dsp:cNvPr id="0" name=""/>
        <dsp:cNvSpPr/>
      </dsp:nvSpPr>
      <dsp:spPr>
        <a:xfrm rot="5400000">
          <a:off x="5102268" y="-1098874"/>
          <a:ext cx="763720" cy="5161533"/>
        </a:xfrm>
        <a:prstGeom prst="round2SameRect">
          <a:avLst/>
        </a:prstGeom>
        <a:solidFill>
          <a:schemeClr val="accent2">
            <a:tint val="40000"/>
            <a:alpha val="90000"/>
            <a:hueOff val="-3310905"/>
            <a:satOff val="-4187"/>
            <a:lumOff val="-1082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3310905"/>
              <a:satOff val="-4187"/>
              <a:lumOff val="-1082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сенсорно-перцептивной сферы и эмоционально-личностного развития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903362" y="1137314"/>
        <a:ext cx="5124251" cy="689156"/>
      </dsp:txXfrm>
    </dsp:sp>
    <dsp:sp modelId="{00D9B9F0-0144-44EC-8303-C2260DC4F162}">
      <dsp:nvSpPr>
        <dsp:cNvPr id="0" name=""/>
        <dsp:cNvSpPr/>
      </dsp:nvSpPr>
      <dsp:spPr>
        <a:xfrm>
          <a:off x="0" y="1004566"/>
          <a:ext cx="2903362" cy="954650"/>
        </a:xfrm>
        <a:prstGeom prst="roundRect">
          <a:avLst/>
        </a:prstGeom>
        <a:gradFill rotWithShape="0">
          <a:gsLst>
            <a:gs pos="0">
              <a:schemeClr val="accent2">
                <a:hueOff val="-3158839"/>
                <a:satOff val="5324"/>
                <a:lumOff val="-6520"/>
                <a:alphaOff val="0"/>
                <a:lumMod val="95000"/>
              </a:schemeClr>
            </a:gs>
            <a:gs pos="100000">
              <a:schemeClr val="accent2">
                <a:hueOff val="-3158839"/>
                <a:satOff val="5324"/>
                <a:lumOff val="-652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2" y="1051168"/>
        <a:ext cx="2810158" cy="861446"/>
      </dsp:txXfrm>
    </dsp:sp>
    <dsp:sp modelId="{195E9B92-733E-4CF4-8DEB-551A4247F0A1}">
      <dsp:nvSpPr>
        <dsp:cNvPr id="0" name=""/>
        <dsp:cNvSpPr/>
      </dsp:nvSpPr>
      <dsp:spPr>
        <a:xfrm rot="5400000">
          <a:off x="5102268" y="-96490"/>
          <a:ext cx="763720" cy="5161533"/>
        </a:xfrm>
        <a:prstGeom prst="round2SameRect">
          <a:avLst/>
        </a:prstGeom>
        <a:solidFill>
          <a:schemeClr val="accent2">
            <a:tint val="40000"/>
            <a:alpha val="90000"/>
            <a:hueOff val="-6621809"/>
            <a:satOff val="-8373"/>
            <a:lumOff val="-216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6621809"/>
              <a:satOff val="-8373"/>
              <a:lumOff val="-2164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мелкой моторики и тактильно-двигательного восприятия 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2903362" y="2139698"/>
        <a:ext cx="5124251" cy="689156"/>
      </dsp:txXfrm>
    </dsp:sp>
    <dsp:sp modelId="{FA542DBF-A6FF-49DC-9AA5-A3325CFA40FD}">
      <dsp:nvSpPr>
        <dsp:cNvPr id="0" name=""/>
        <dsp:cNvSpPr/>
      </dsp:nvSpPr>
      <dsp:spPr>
        <a:xfrm>
          <a:off x="0" y="2006950"/>
          <a:ext cx="2903362" cy="954650"/>
        </a:xfrm>
        <a:prstGeom prst="roundRect">
          <a:avLst/>
        </a:prstGeom>
        <a:gradFill rotWithShape="0">
          <a:gsLst>
            <a:gs pos="0">
              <a:schemeClr val="accent2">
                <a:hueOff val="-6317677"/>
                <a:satOff val="10648"/>
                <a:lumOff val="-13040"/>
                <a:alphaOff val="0"/>
                <a:lumMod val="95000"/>
              </a:schemeClr>
            </a:gs>
            <a:gs pos="100000">
              <a:schemeClr val="accent2">
                <a:hueOff val="-6317677"/>
                <a:satOff val="10648"/>
                <a:lumOff val="-1304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Монтессори-педагог</a:t>
          </a:r>
          <a:r>
            <a:rPr lang="ru-RU" sz="1100" kern="1200" smtClean="0"/>
            <a:t> </a:t>
          </a:r>
          <a:endParaRPr lang="ru-RU" sz="1100" kern="1200" dirty="0"/>
        </a:p>
      </dsp:txBody>
      <dsp:txXfrm>
        <a:off x="46602" y="2053552"/>
        <a:ext cx="2810158" cy="861446"/>
      </dsp:txXfrm>
    </dsp:sp>
    <dsp:sp modelId="{895C98E9-FC50-4D5F-B6C6-BC95B7DEBB58}">
      <dsp:nvSpPr>
        <dsp:cNvPr id="0" name=""/>
        <dsp:cNvSpPr/>
      </dsp:nvSpPr>
      <dsp:spPr>
        <a:xfrm rot="5400000">
          <a:off x="5102268" y="905892"/>
          <a:ext cx="763720" cy="5161533"/>
        </a:xfrm>
        <a:prstGeom prst="round2SameRect">
          <a:avLst/>
        </a:prstGeom>
        <a:solidFill>
          <a:schemeClr val="accent2">
            <a:tint val="40000"/>
            <a:alpha val="90000"/>
            <a:hueOff val="-9932714"/>
            <a:satOff val="-12560"/>
            <a:lumOff val="-3247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9932714"/>
              <a:satOff val="-12560"/>
              <a:lumOff val="-3247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развития  навыков самообслуживания и гигиены, социально – бытовой ориентировки, продуктивной деятельности</a:t>
          </a:r>
          <a:r>
            <a:rPr lang="ru-RU" sz="1200" kern="1200" dirty="0" smtClean="0"/>
            <a:t/>
          </a:r>
          <a:br>
            <a:rPr lang="ru-RU" sz="1200" kern="1200" dirty="0" smtClean="0"/>
          </a:br>
          <a:endParaRPr lang="ru-RU" sz="1200" kern="1200" dirty="0"/>
        </a:p>
      </dsp:txBody>
      <dsp:txXfrm rot="-5400000">
        <a:off x="2903362" y="3142080"/>
        <a:ext cx="5124251" cy="689156"/>
      </dsp:txXfrm>
    </dsp:sp>
    <dsp:sp modelId="{E14A807C-BBC2-4600-9E88-680839DA5789}">
      <dsp:nvSpPr>
        <dsp:cNvPr id="0" name=""/>
        <dsp:cNvSpPr/>
      </dsp:nvSpPr>
      <dsp:spPr>
        <a:xfrm>
          <a:off x="0" y="3009334"/>
          <a:ext cx="2903362" cy="954650"/>
        </a:xfrm>
        <a:prstGeom prst="roundRect">
          <a:avLst/>
        </a:prstGeom>
        <a:gradFill rotWithShape="0">
          <a:gsLst>
            <a:gs pos="0">
              <a:schemeClr val="accent2">
                <a:hueOff val="-9476516"/>
                <a:satOff val="15973"/>
                <a:lumOff val="-19559"/>
                <a:alphaOff val="0"/>
                <a:lumMod val="95000"/>
              </a:schemeClr>
            </a:gs>
            <a:gs pos="100000">
              <a:schemeClr val="accent2">
                <a:hueOff val="-9476516"/>
                <a:satOff val="15973"/>
                <a:lumOff val="-1955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Воспитатели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2" y="3055936"/>
        <a:ext cx="2810158" cy="861446"/>
      </dsp:txXfrm>
    </dsp:sp>
    <dsp:sp modelId="{72E3B6A6-2FAA-49FC-8FCE-013DAEA0F792}">
      <dsp:nvSpPr>
        <dsp:cNvPr id="0" name=""/>
        <dsp:cNvSpPr/>
      </dsp:nvSpPr>
      <dsp:spPr>
        <a:xfrm rot="5400000">
          <a:off x="5102268" y="1908276"/>
          <a:ext cx="763720" cy="5161533"/>
        </a:xfrm>
        <a:prstGeom prst="round2SameRect">
          <a:avLst/>
        </a:prstGeom>
        <a:solidFill>
          <a:schemeClr val="accent2">
            <a:tint val="40000"/>
            <a:alpha val="90000"/>
            <a:hueOff val="-13243618"/>
            <a:satOff val="-16747"/>
            <a:lumOff val="-432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 развития общей моторики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903362" y="4144464"/>
        <a:ext cx="5124251" cy="689156"/>
      </dsp:txXfrm>
    </dsp:sp>
    <dsp:sp modelId="{206B76BE-14A4-44E2-8C49-C697DF3F7974}">
      <dsp:nvSpPr>
        <dsp:cNvPr id="0" name=""/>
        <dsp:cNvSpPr/>
      </dsp:nvSpPr>
      <dsp:spPr>
        <a:xfrm>
          <a:off x="0" y="4011717"/>
          <a:ext cx="2903362" cy="954650"/>
        </a:xfrm>
        <a:prstGeom prst="roundRect">
          <a:avLst/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lumMod val="9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Инструктор ЛФК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02" y="4058319"/>
        <a:ext cx="2810158" cy="8614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BBA35-30E4-4784-9AA9-2D742E06138D}">
      <dsp:nvSpPr>
        <dsp:cNvPr id="0" name=""/>
        <dsp:cNvSpPr/>
      </dsp:nvSpPr>
      <dsp:spPr>
        <a:xfrm>
          <a:off x="-6508804" y="-996230"/>
          <a:ext cx="7753100" cy="7753100"/>
        </a:xfrm>
        <a:prstGeom prst="blockArc">
          <a:avLst>
            <a:gd name="adj1" fmla="val 18900000"/>
            <a:gd name="adj2" fmla="val 2700000"/>
            <a:gd name="adj3" fmla="val 279"/>
          </a:avLst>
        </a:pr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2D110-C128-4C7D-9A0B-F58D98E39321}">
      <dsp:nvSpPr>
        <dsp:cNvPr id="0" name=""/>
        <dsp:cNvSpPr/>
      </dsp:nvSpPr>
      <dsp:spPr>
        <a:xfrm>
          <a:off x="404108" y="261878"/>
          <a:ext cx="8087938" cy="523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Титульный лист, который включает в себя наименование учреждения, гриф утверждения программы на заседании </a:t>
          </a:r>
          <a:r>
            <a:rPr lang="ru-RU" sz="1600" b="1" kern="1200" dirty="0" err="1" smtClean="0">
              <a:latin typeface="Arial Narrow" panose="020B0606020202030204" pitchFamily="34" charset="0"/>
            </a:rPr>
            <a:t>ПМПк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404108" y="261878"/>
        <a:ext cx="8087938" cy="523526"/>
      </dsp:txXfrm>
    </dsp:sp>
    <dsp:sp modelId="{0F405849-3C19-475B-BB67-7587BFDFB186}">
      <dsp:nvSpPr>
        <dsp:cNvPr id="0" name=""/>
        <dsp:cNvSpPr/>
      </dsp:nvSpPr>
      <dsp:spPr>
        <a:xfrm>
          <a:off x="76904" y="196437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396A11-BCD6-496E-BA9B-896463C81488}">
      <dsp:nvSpPr>
        <dsp:cNvPr id="0" name=""/>
        <dsp:cNvSpPr/>
      </dsp:nvSpPr>
      <dsp:spPr>
        <a:xfrm>
          <a:off x="878209" y="1047629"/>
          <a:ext cx="7613837" cy="523526"/>
        </a:xfrm>
        <a:prstGeom prst="rect">
          <a:avLst/>
        </a:prstGeom>
        <a:gradFill rotWithShape="0">
          <a:gsLst>
            <a:gs pos="0">
              <a:schemeClr val="accent2">
                <a:hueOff val="-2105893"/>
                <a:satOff val="3549"/>
                <a:lumOff val="-4347"/>
                <a:alphaOff val="0"/>
                <a:lumMod val="95000"/>
              </a:schemeClr>
            </a:gs>
            <a:gs pos="100000">
              <a:schemeClr val="accent2">
                <a:hueOff val="-2105893"/>
                <a:satOff val="3549"/>
                <a:lumOff val="-4347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Данные о ребенке 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878209" y="1047629"/>
        <a:ext cx="7613837" cy="523526"/>
      </dsp:txXfrm>
    </dsp:sp>
    <dsp:sp modelId="{A18B53DD-9000-4224-AB27-DF9DB22F7FE3}">
      <dsp:nvSpPr>
        <dsp:cNvPr id="0" name=""/>
        <dsp:cNvSpPr/>
      </dsp:nvSpPr>
      <dsp:spPr>
        <a:xfrm>
          <a:off x="551005" y="982189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105893"/>
              <a:satOff val="3549"/>
              <a:lumOff val="-4347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E92687-4A5F-4D58-B501-A208318F2279}">
      <dsp:nvSpPr>
        <dsp:cNvPr id="0" name=""/>
        <dsp:cNvSpPr/>
      </dsp:nvSpPr>
      <dsp:spPr>
        <a:xfrm>
          <a:off x="1148015" y="1740774"/>
          <a:ext cx="7354033" cy="523526"/>
        </a:xfrm>
        <a:prstGeom prst="rect">
          <a:avLst/>
        </a:prstGeom>
        <a:gradFill rotWithShape="0">
          <a:gsLst>
            <a:gs pos="0">
              <a:schemeClr val="accent2">
                <a:hueOff val="-4211785"/>
                <a:satOff val="7099"/>
                <a:lumOff val="-8693"/>
                <a:alphaOff val="0"/>
                <a:lumMod val="95000"/>
              </a:schemeClr>
            </a:gs>
            <a:gs pos="100000">
              <a:schemeClr val="accent2">
                <a:hueOff val="-4211785"/>
                <a:satOff val="7099"/>
                <a:lumOff val="-8693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Заключение ПМПК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1148015" y="1740774"/>
        <a:ext cx="7354033" cy="523526"/>
      </dsp:txXfrm>
    </dsp:sp>
    <dsp:sp modelId="{D1372044-4030-47EF-9921-B8C758F034E0}">
      <dsp:nvSpPr>
        <dsp:cNvPr id="0" name=""/>
        <dsp:cNvSpPr/>
      </dsp:nvSpPr>
      <dsp:spPr>
        <a:xfrm>
          <a:off x="810810" y="1767364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211785"/>
              <a:satOff val="7099"/>
              <a:lumOff val="-8693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FEA9E3-4016-4AE9-93E7-510C07DDA3F7}">
      <dsp:nvSpPr>
        <dsp:cNvPr id="0" name=""/>
        <dsp:cNvSpPr/>
      </dsp:nvSpPr>
      <dsp:spPr>
        <a:xfrm>
          <a:off x="1220967" y="2618556"/>
          <a:ext cx="7271079" cy="523526"/>
        </a:xfrm>
        <a:prstGeom prst="rect">
          <a:avLst/>
        </a:prstGeom>
        <a:gradFill rotWithShape="0">
          <a:gsLst>
            <a:gs pos="0">
              <a:schemeClr val="accent2">
                <a:hueOff val="-6317677"/>
                <a:satOff val="10648"/>
                <a:lumOff val="-13040"/>
                <a:alphaOff val="0"/>
                <a:lumMod val="95000"/>
              </a:schemeClr>
            </a:gs>
            <a:gs pos="100000">
              <a:schemeClr val="accent2">
                <a:hueOff val="-6317677"/>
                <a:satOff val="10648"/>
                <a:lumOff val="-1304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Семейный анамнез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1220967" y="2618556"/>
        <a:ext cx="7271079" cy="523526"/>
      </dsp:txXfrm>
    </dsp:sp>
    <dsp:sp modelId="{0D43D4FB-E0CB-4C19-8E6A-1C9570D5FB59}">
      <dsp:nvSpPr>
        <dsp:cNvPr id="0" name=""/>
        <dsp:cNvSpPr/>
      </dsp:nvSpPr>
      <dsp:spPr>
        <a:xfrm>
          <a:off x="893763" y="2553115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6317677"/>
              <a:satOff val="10648"/>
              <a:lumOff val="-1304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5DEA8E-7171-49B8-A030-A5B6FB6EFF80}">
      <dsp:nvSpPr>
        <dsp:cNvPr id="0" name=""/>
        <dsp:cNvSpPr/>
      </dsp:nvSpPr>
      <dsp:spPr>
        <a:xfrm>
          <a:off x="1138014" y="3404307"/>
          <a:ext cx="7354033" cy="523526"/>
        </a:xfrm>
        <a:prstGeom prst="rect">
          <a:avLst/>
        </a:prstGeom>
        <a:gradFill rotWithShape="0">
          <a:gsLst>
            <a:gs pos="0">
              <a:schemeClr val="accent2">
                <a:hueOff val="-8423570"/>
                <a:satOff val="14198"/>
                <a:lumOff val="-17386"/>
                <a:alphaOff val="0"/>
                <a:lumMod val="95000"/>
              </a:schemeClr>
            </a:gs>
            <a:gs pos="100000">
              <a:schemeClr val="accent2">
                <a:hueOff val="-8423570"/>
                <a:satOff val="14198"/>
                <a:lumOff val="-17386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Данные о нервно-психическом и соматическом состоянии (на основании медицинской карты)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1138014" y="3404307"/>
        <a:ext cx="7354033" cy="523526"/>
      </dsp:txXfrm>
    </dsp:sp>
    <dsp:sp modelId="{FB7C5448-22F3-440E-B231-811752AEF4D8}">
      <dsp:nvSpPr>
        <dsp:cNvPr id="0" name=""/>
        <dsp:cNvSpPr/>
      </dsp:nvSpPr>
      <dsp:spPr>
        <a:xfrm>
          <a:off x="810810" y="3338866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8423570"/>
              <a:satOff val="14198"/>
              <a:lumOff val="-17386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C3D45A-B2F3-4EEA-9532-82F5368A3256}">
      <dsp:nvSpPr>
        <dsp:cNvPr id="0" name=""/>
        <dsp:cNvSpPr/>
      </dsp:nvSpPr>
      <dsp:spPr>
        <a:xfrm>
          <a:off x="878209" y="4189483"/>
          <a:ext cx="7613837" cy="523526"/>
        </a:xfrm>
        <a:prstGeom prst="rect">
          <a:avLst/>
        </a:prstGeom>
        <a:gradFill rotWithShape="0">
          <a:gsLst>
            <a:gs pos="0">
              <a:schemeClr val="accent2">
                <a:hueOff val="-10529463"/>
                <a:satOff val="17747"/>
                <a:lumOff val="-21733"/>
                <a:alphaOff val="0"/>
                <a:lumMod val="95000"/>
              </a:schemeClr>
            </a:gs>
            <a:gs pos="100000">
              <a:schemeClr val="accent2">
                <a:hueOff val="-10529463"/>
                <a:satOff val="17747"/>
                <a:lumOff val="-21733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Индивидуальный образовательный маршрут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878209" y="4189483"/>
        <a:ext cx="7613837" cy="523526"/>
      </dsp:txXfrm>
    </dsp:sp>
    <dsp:sp modelId="{816DEE7F-7F89-427F-BE31-E640C50D1C2D}">
      <dsp:nvSpPr>
        <dsp:cNvPr id="0" name=""/>
        <dsp:cNvSpPr/>
      </dsp:nvSpPr>
      <dsp:spPr>
        <a:xfrm>
          <a:off x="551005" y="4124042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0529463"/>
              <a:satOff val="17747"/>
              <a:lumOff val="-21733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1A7563-A7BD-49BC-B9F0-198D1B65D425}">
      <dsp:nvSpPr>
        <dsp:cNvPr id="0" name=""/>
        <dsp:cNvSpPr/>
      </dsp:nvSpPr>
      <dsp:spPr>
        <a:xfrm>
          <a:off x="404108" y="4975234"/>
          <a:ext cx="8087938" cy="523526"/>
        </a:xfrm>
        <a:prstGeom prst="rect">
          <a:avLst/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lumMod val="9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555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 Narrow" panose="020B0606020202030204" pitchFamily="34" charset="0"/>
            </a:rPr>
            <a:t>Планы индивидуальной работы специалистов </a:t>
          </a:r>
          <a:endParaRPr lang="ru-RU" sz="1600" b="1" kern="1200" dirty="0">
            <a:latin typeface="Arial Narrow" panose="020B0606020202030204" pitchFamily="34" charset="0"/>
          </a:endParaRPr>
        </a:p>
      </dsp:txBody>
      <dsp:txXfrm>
        <a:off x="404108" y="4975234"/>
        <a:ext cx="8087938" cy="523526"/>
      </dsp:txXfrm>
    </dsp:sp>
    <dsp:sp modelId="{C4DAED19-92BD-4D80-A780-6F8719580261}">
      <dsp:nvSpPr>
        <dsp:cNvPr id="0" name=""/>
        <dsp:cNvSpPr/>
      </dsp:nvSpPr>
      <dsp:spPr>
        <a:xfrm>
          <a:off x="76904" y="4909793"/>
          <a:ext cx="654408" cy="654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2635355"/>
              <a:satOff val="21297"/>
              <a:lumOff val="-26079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7D63-BAA0-404C-B5E5-86B180D820EA}" type="datetimeFigureOut">
              <a:rPr lang="ru-RU" smtClean="0"/>
              <a:t>09.11.2017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D147F-97F5-428C-9C9E-23040A681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4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D147F-97F5-428C-9C9E-23040A681D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57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931201-8519-4D8C-A89D-5CAE56AA4C05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88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0C121-8AF9-4654-81D5-2F24916FB197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44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DA0FE-F855-4C81-B040-5DC455502D47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273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931201-8519-4D8C-A89D-5CAE56AA4C05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12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14D11D-8773-4636-B20A-8045C3AF7410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23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48E2B6-B679-40B8-BB6D-E0D8DB313DA9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10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BA6D68-C873-45E2-B6C0-04EE951B09FD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04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EA41D1-F75C-4818-AEC2-D48DCE21DCA9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0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2377D7-380D-4EC0-89E8-2346B768580D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373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2FBD6-07AA-40BB-BDA9-80286A58A25F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512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875EEF-0CA0-47EB-8165-D36206E81622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84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4D11D-8773-4636-B20A-8045C3AF7410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95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E2370E-8454-4492-8BA7-C6DBAD7BA416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3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0C121-8AF9-4654-81D5-2F24916FB19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43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FDA0FE-F855-4C81-B040-5DC455502D4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4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931201-8519-4D8C-A89D-5CAE56AA4C05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08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14D11D-8773-4636-B20A-8045C3AF7410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99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48E2B6-B679-40B8-BB6D-E0D8DB313DA9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86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BA6D68-C873-45E2-B6C0-04EE951B09FD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8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EA41D1-F75C-4818-AEC2-D48DCE21DCA9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77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2377D7-380D-4EC0-89E8-2346B768580D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87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2FBD6-07AA-40BB-BDA9-80286A58A25F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413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8E2B6-B679-40B8-BB6D-E0D8DB313DA9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5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875EEF-0CA0-47EB-8165-D36206E81622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50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E2370E-8454-4492-8BA7-C6DBAD7BA416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16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0C121-8AF9-4654-81D5-2F24916FB19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901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1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FDA0FE-F855-4C81-B040-5DC455502D4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524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BA6D68-C873-45E2-B6C0-04EE951B09FD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1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A41D1-F75C-4818-AEC2-D48DCE21DCA9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73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377D7-380D-4EC0-89E8-2346B768580D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4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22FBD6-07AA-40BB-BDA9-80286A58A25F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875EEF-0CA0-47EB-8165-D36206E81622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72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E2370E-8454-4492-8BA7-C6DBAD7BA416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68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DB0C0F-736D-48BF-8704-30674CA24A01}" type="datetimeFigureOut">
              <a:rPr lang="ru-RU" smtClean="0">
                <a:solidFill>
                  <a:srgbClr val="04617B">
                    <a:shade val="90000"/>
                  </a:srgbClr>
                </a:solidFill>
                <a:latin typeface="Garamond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09.11.2017</a:t>
            </a:fld>
            <a:endParaRPr lang="ru-RU">
              <a:solidFill>
                <a:srgbClr val="04617B">
                  <a:shade val="90000"/>
                </a:srgbClr>
              </a:solidFill>
              <a:latin typeface="Garamond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4617B">
                  <a:shade val="90000"/>
                </a:srgbClr>
              </a:solidFill>
              <a:latin typeface="Garamond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F3FE75-9ADD-474C-BCAD-044BD0428CD4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Garamond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9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DB0C0F-736D-48BF-8704-30674CA24A01}" type="datetimeFigureOut"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09.11.2017</a:t>
            </a:fld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F3FE75-9ADD-474C-BCAD-044BD0428CD4}" type="slidenum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28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DB0C0F-736D-48BF-8704-30674CA24A01}" type="datetimeFigureOut"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09.11.2017</a:t>
            </a:fld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F3FE75-9ADD-474C-BCAD-044BD0428CD4}" type="slidenum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82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microsoft.com/office/2007/relationships/hdphoto" Target="../media/hdphoto4.wdp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116632"/>
            <a:ext cx="6912768" cy="1224136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endParaRPr lang="ru-RU" altLang="ru-RU" i="1" dirty="0" smtClean="0"/>
          </a:p>
          <a:p>
            <a:pPr algn="ctr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«Центр развития ребенка - детский сад №16»</a:t>
            </a:r>
          </a:p>
          <a:p>
            <a:pPr algn="ctr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«Счастливый малыш»</a:t>
            </a:r>
          </a:p>
          <a:p>
            <a:pPr algn="ctr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Ново-Савиновского района г. Казани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3016"/>
            <a:ext cx="4722813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2450" y="1196752"/>
            <a:ext cx="81534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>
              <a:ln>
                <a:noFill/>
              </a:ln>
              <a:solidFill>
                <a:srgbClr val="B32C16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cs typeface="Times New Roman" pitchFamily="18" charset="0"/>
              </a:rPr>
              <a:t>Инновационный 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cs typeface="Times New Roman" pitchFamily="18" charset="0"/>
              </a:rPr>
              <a:t>продукт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solidFill>
                  <a:prstClr val="black"/>
                </a:solidFill>
                <a:latin typeface="Trebuchet MS"/>
                <a:cs typeface="Times New Roman" pitchFamily="18" charset="0"/>
              </a:rPr>
              <a:t>«Методические рекомендации для организации работы с детьми с ОВЗ в условиях инклюзивного образования»</a:t>
            </a:r>
            <a:endParaRPr kumimoji="0" lang="ru-RU" altLang="ru-RU" sz="2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345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90149" y="836712"/>
            <a:ext cx="4747678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Дети с ОВЗ</a:t>
            </a:r>
          </a:p>
          <a:p>
            <a:pPr algn="ctr"/>
            <a:r>
              <a:rPr lang="ru-RU" sz="1200" b="1" dirty="0"/>
              <a:t>и</a:t>
            </a:r>
            <a:r>
              <a:rPr lang="ru-RU" sz="1200" b="1" dirty="0" smtClean="0"/>
              <a:t>х специальные образовательные потребности</a:t>
            </a:r>
            <a:endParaRPr lang="ru-RU" sz="1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424" y="188640"/>
            <a:ext cx="7571184" cy="5040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/>
              <a:t>Модель психолого-педагогического сопровождения дошкольников с ОВЗ в условиях инклюзивного образования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90150" y="1408930"/>
            <a:ext cx="4747677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Задачи психолого-педагогического сопровождения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90149" y="1960308"/>
            <a:ext cx="4747677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Принципы психолого-педагогического сопровождения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53004" y="366685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Воспитатели и педагоги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04578" y="2478417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Участники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8381" y="2479823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Организационные формы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106198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Индивидуальные занятия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8381" y="366685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Режимные моменты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431528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Фронтальные занятия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7067" y="490097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Домашние условия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2481" y="5578590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Начальная школа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3053028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Психолог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02789" y="247356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Содержание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64612" y="431528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Учитель-дефектолог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48063" y="2942569"/>
            <a:ext cx="3888433" cy="6148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</a:rPr>
              <a:t>Психологическая диагностика, психологическая коррекция, психологическое консультирование, психологическая профилактика, психологическое просвещение 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48060" y="3619134"/>
            <a:ext cx="3888433" cy="8322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</a:rPr>
              <a:t>Разработка и реализация программы дошкольного воспитания, включающая направления: «физическое развитие», «социально-коммуникативное развитие», «познавательное развитие», «речевое развитие», «художественно-эстетическое развитие» 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48064" y="4545740"/>
            <a:ext cx="3888432" cy="5526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 Психолого-педагогическая диагностика, коррекционная, организационно-методическая, просветительская деятельность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48059" y="5234256"/>
            <a:ext cx="3888433" cy="5975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Создание коррекционно-воспитательной среды в семье, выполнение дома рекомендаций специалистов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19872" y="6237312"/>
            <a:ext cx="2592288" cy="5124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</a:rPr>
              <a:t>Повышение компетенции специалистов, педагогов, воспитателей и родителей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76650" y="4906029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Родители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1114859" y="2098577"/>
            <a:ext cx="974533" cy="3749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837826" y="2114676"/>
            <a:ext cx="1046542" cy="3749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0" idx="2"/>
            <a:endCxn id="9" idx="0"/>
          </p:cNvCxnSpPr>
          <p:nvPr/>
        </p:nvCxnSpPr>
        <p:spPr>
          <a:xfrm>
            <a:off x="4463988" y="1268760"/>
            <a:ext cx="1" cy="14017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9" idx="2"/>
            <a:endCxn id="11" idx="0"/>
          </p:cNvCxnSpPr>
          <p:nvPr/>
        </p:nvCxnSpPr>
        <p:spPr>
          <a:xfrm flipH="1">
            <a:off x="4463988" y="1840978"/>
            <a:ext cx="1" cy="1193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13" idx="0"/>
          </p:cNvCxnSpPr>
          <p:nvPr/>
        </p:nvCxnSpPr>
        <p:spPr>
          <a:xfrm>
            <a:off x="3897667" y="2392356"/>
            <a:ext cx="0" cy="860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20" idx="0"/>
          </p:cNvCxnSpPr>
          <p:nvPr/>
        </p:nvCxnSpPr>
        <p:spPr>
          <a:xfrm>
            <a:off x="3764889" y="2846841"/>
            <a:ext cx="0" cy="206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0" idx="3"/>
            <a:endCxn id="24" idx="1"/>
          </p:cNvCxnSpPr>
          <p:nvPr/>
        </p:nvCxnSpPr>
        <p:spPr>
          <a:xfrm>
            <a:off x="4757978" y="3237240"/>
            <a:ext cx="390085" cy="265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0" idx="1"/>
            <a:endCxn id="15" idx="3"/>
          </p:cNvCxnSpPr>
          <p:nvPr/>
        </p:nvCxnSpPr>
        <p:spPr>
          <a:xfrm flipH="1">
            <a:off x="2381714" y="3237240"/>
            <a:ext cx="390086" cy="531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12" idx="0"/>
          </p:cNvCxnSpPr>
          <p:nvPr/>
        </p:nvCxnSpPr>
        <p:spPr>
          <a:xfrm>
            <a:off x="3742997" y="3421452"/>
            <a:ext cx="3096" cy="24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12" idx="1"/>
            <a:endCxn id="16" idx="3"/>
          </p:cNvCxnSpPr>
          <p:nvPr/>
        </p:nvCxnSpPr>
        <p:spPr>
          <a:xfrm flipH="1">
            <a:off x="2374559" y="3851064"/>
            <a:ext cx="37844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12" idx="3"/>
          </p:cNvCxnSpPr>
          <p:nvPr/>
        </p:nvCxnSpPr>
        <p:spPr>
          <a:xfrm>
            <a:off x="4739182" y="3851064"/>
            <a:ext cx="408880" cy="1842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12" idx="1"/>
            <a:endCxn id="17" idx="3"/>
          </p:cNvCxnSpPr>
          <p:nvPr/>
        </p:nvCxnSpPr>
        <p:spPr>
          <a:xfrm flipH="1">
            <a:off x="2381714" y="3851064"/>
            <a:ext cx="371290" cy="648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29" idx="1"/>
            <a:endCxn id="18" idx="3"/>
          </p:cNvCxnSpPr>
          <p:nvPr/>
        </p:nvCxnSpPr>
        <p:spPr>
          <a:xfrm flipH="1" flipV="1">
            <a:off x="2403245" y="5085184"/>
            <a:ext cx="373405" cy="50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12" idx="2"/>
          </p:cNvCxnSpPr>
          <p:nvPr/>
        </p:nvCxnSpPr>
        <p:spPr>
          <a:xfrm flipH="1">
            <a:off x="3740874" y="4035276"/>
            <a:ext cx="5219" cy="2800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22" idx="2"/>
            <a:endCxn id="29" idx="0"/>
          </p:cNvCxnSpPr>
          <p:nvPr/>
        </p:nvCxnSpPr>
        <p:spPr>
          <a:xfrm>
            <a:off x="3757701" y="4683706"/>
            <a:ext cx="12038" cy="2223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stCxn id="29" idx="3"/>
            <a:endCxn id="27" idx="1"/>
          </p:cNvCxnSpPr>
          <p:nvPr/>
        </p:nvCxnSpPr>
        <p:spPr>
          <a:xfrm>
            <a:off x="4762828" y="5090241"/>
            <a:ext cx="385231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22" idx="3"/>
            <a:endCxn id="26" idx="1"/>
          </p:cNvCxnSpPr>
          <p:nvPr/>
        </p:nvCxnSpPr>
        <p:spPr>
          <a:xfrm>
            <a:off x="4750790" y="4499494"/>
            <a:ext cx="397274" cy="3225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endCxn id="20" idx="3"/>
          </p:cNvCxnSpPr>
          <p:nvPr/>
        </p:nvCxnSpPr>
        <p:spPr>
          <a:xfrm flipH="1" flipV="1">
            <a:off x="4757978" y="3237240"/>
            <a:ext cx="318078" cy="3000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H="1" flipV="1">
            <a:off x="4762828" y="3943170"/>
            <a:ext cx="313228" cy="2294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 flipV="1">
            <a:off x="4768659" y="4621324"/>
            <a:ext cx="307397" cy="1615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>
            <a:endCxn id="29" idx="3"/>
          </p:cNvCxnSpPr>
          <p:nvPr/>
        </p:nvCxnSpPr>
        <p:spPr>
          <a:xfrm flipH="1" flipV="1">
            <a:off x="4762828" y="5090241"/>
            <a:ext cx="313228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>
            <a:stCxn id="22" idx="1"/>
          </p:cNvCxnSpPr>
          <p:nvPr/>
        </p:nvCxnSpPr>
        <p:spPr>
          <a:xfrm flipH="1" flipV="1">
            <a:off x="2403245" y="3329346"/>
            <a:ext cx="361367" cy="1170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>
            <a:stCxn id="29" idx="2"/>
            <a:endCxn id="19" idx="0"/>
          </p:cNvCxnSpPr>
          <p:nvPr/>
        </p:nvCxnSpPr>
        <p:spPr>
          <a:xfrm>
            <a:off x="3769739" y="5274453"/>
            <a:ext cx="5831" cy="304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endCxn id="19" idx="3"/>
          </p:cNvCxnSpPr>
          <p:nvPr/>
        </p:nvCxnSpPr>
        <p:spPr>
          <a:xfrm flipH="1" flipV="1">
            <a:off x="4768659" y="5762802"/>
            <a:ext cx="307397" cy="474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315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712968" cy="7639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АЛГОРИТМ ДЕЙСТВИЯ  СЛУЖБЫ СОПРОВОЖДЕНИЯ ДЕТЕЙ С ОВЗ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6941055"/>
              </p:ext>
            </p:extLst>
          </p:nvPr>
        </p:nvGraphicFramePr>
        <p:xfrm>
          <a:off x="457200" y="980728"/>
          <a:ext cx="81534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346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63272" cy="686132"/>
          </a:xfrm>
        </p:spPr>
        <p:txBody>
          <a:bodyPr>
            <a:noAutofit/>
          </a:bodyPr>
          <a:lstStyle/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kern="0" dirty="0">
                <a:solidFill>
                  <a:prstClr val="black"/>
                </a:solidFill>
                <a:effectLst/>
                <a:ea typeface="+mn-ea"/>
                <a:cs typeface="Times New Roman" panose="02020603050405020304" pitchFamily="18" charset="0"/>
              </a:rPr>
              <a:t>Диагностическое </a:t>
            </a:r>
            <a:r>
              <a:rPr lang="ru-RU" sz="2800" kern="0" dirty="0" smtClean="0">
                <a:solidFill>
                  <a:prstClr val="black"/>
                </a:solidFill>
                <a:effectLst/>
                <a:ea typeface="+mn-ea"/>
                <a:cs typeface="Times New Roman" panose="02020603050405020304" pitchFamily="18" charset="0"/>
              </a:rPr>
              <a:t>обследование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29569599"/>
              </p:ext>
            </p:extLst>
          </p:nvPr>
        </p:nvGraphicFramePr>
        <p:xfrm>
          <a:off x="467544" y="1268760"/>
          <a:ext cx="806489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57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667251"/>
              </p:ext>
            </p:extLst>
          </p:nvPr>
        </p:nvGraphicFramePr>
        <p:xfrm>
          <a:off x="1187624" y="980728"/>
          <a:ext cx="6696741" cy="5688629"/>
        </p:xfrm>
        <a:graphic>
          <a:graphicData uri="http://schemas.openxmlformats.org/drawingml/2006/table">
            <a:tbl>
              <a:tblPr/>
              <a:tblGrid>
                <a:gridCol w="2620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0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88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08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8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88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08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88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408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885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31976">
                <a:tc rowSpan="2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Навыки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Уч.год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________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Возраст_______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Уч.год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________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Возраст_______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Уч.год________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Возраст_______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Уч.год</a:t>
                      </a: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________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Возраст_______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К.г</a:t>
                      </a: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С.г.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Н.г.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00">
                <a:tc gridSpan="1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Культурно-гигиенические навыки и навыки самообслуживания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Умывание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Причесывание 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Пользование носовым платком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Пользование туалетом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Одевание 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Раздевание 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Порядок во внешнем виде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Прием пищи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Пользование столовыми приборами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94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Умение выразить свои потребности, обратиться за помощью к взрослому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4700">
                <a:tc gridSpan="13"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Элементарная трудовая деятельность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Уборка постели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223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Поддержание порядка в групповой комнате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Подготовка столов к приему пищи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36495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Подготовка рабочего места к занятию и приведение  его в порядок после занятия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Выполнение поручений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Участие в дежурстве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4700"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Участие в коллективном труде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ts val="250"/>
                        </a:spcBef>
                        <a:buClr>
                          <a:schemeClr val="accent1"/>
                        </a:buClr>
                        <a:buSzPct val="100000"/>
                        <a:buFont typeface="Verdana" pitchFamily="34" charset="0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ts val="250"/>
                        </a:spcBef>
                        <a:buClr>
                          <a:srgbClr val="ED3742"/>
                        </a:buClr>
                        <a:buSzPct val="100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ts val="225"/>
                        </a:spcBef>
                        <a:buClr>
                          <a:srgbClr val="ED3742"/>
                        </a:buClr>
                        <a:buSzPct val="112000"/>
                        <a:buFont typeface="Verdana" pitchFamily="34" charset="0"/>
                        <a:defRPr sz="17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ts val="250"/>
                        </a:spcBef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ts val="250"/>
                        </a:spcBef>
                        <a:spcAft>
                          <a:spcPct val="0"/>
                        </a:spcAft>
                        <a:buClr>
                          <a:srgbClr val="4A85BF"/>
                        </a:buClr>
                        <a:buSzPct val="100000"/>
                        <a:buFont typeface="Wingdings 2" pitchFamily="18" charset="2"/>
                        <a:defRPr sz="16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2314" marR="5231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1669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65640"/>
            <a:ext cx="8363272" cy="100027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  <a:defRPr/>
            </a:pPr>
            <a:r>
              <a:rPr lang="ru-RU" altLang="ru-RU" sz="1600" u="sng" dirty="0" smtClean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Карта обследования</a:t>
            </a:r>
            <a:r>
              <a:rPr lang="ru-RU" altLang="ru-RU" sz="6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600" u="sng" dirty="0" smtClean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развития навыков самообслуживания и гигиены, элементарной трудовой деятельности</a:t>
            </a:r>
            <a:r>
              <a:rPr lang="ru-RU" altLang="ru-RU" sz="600" dirty="0" smtClean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/>
            </a:r>
            <a:br>
              <a:rPr lang="ru-RU" altLang="ru-RU" sz="600" dirty="0" smtClean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</a:br>
            <a:r>
              <a:rPr lang="ru-RU" altLang="ru-RU" sz="1050" dirty="0" smtClean="0">
                <a:solidFill>
                  <a:schemeClr val="tx1"/>
                </a:solidFill>
                <a:effectLst/>
                <a:cs typeface="Times New Roman" pitchFamily="18" charset="0"/>
              </a:rPr>
              <a:t>Ф.И.    __________________________________________, год рождения </a:t>
            </a:r>
            <a:r>
              <a:rPr lang="ru-RU" altLang="ru-RU" sz="1100" dirty="0" smtClean="0">
                <a:solidFill>
                  <a:srgbClr val="000000"/>
                </a:solidFill>
                <a:effectLst/>
                <a:cs typeface="Times New Roman" pitchFamily="18" charset="0"/>
              </a:rPr>
              <a:t>_______________</a:t>
            </a:r>
            <a:r>
              <a:rPr lang="ru-RU" altLang="ru-RU" sz="500" dirty="0" smtClean="0">
                <a:solidFill>
                  <a:schemeClr val="tx1"/>
                </a:solidFill>
                <a:effectLst/>
                <a:cs typeface="Arial" charset="0"/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  <a:effectLst/>
                <a:cs typeface="Arial" charset="0"/>
              </a:rPr>
            </a:br>
            <a:endParaRPr lang="ru-RU" altLang="ru-RU" sz="1600" b="0" dirty="0" smtClean="0">
              <a:solidFill>
                <a:schemeClr val="tx1"/>
              </a:solidFill>
              <a:effectLst/>
              <a:cs typeface="Arial" charset="0"/>
            </a:endParaRPr>
          </a:p>
        </p:txBody>
      </p:sp>
      <p:pic>
        <p:nvPicPr>
          <p:cNvPr id="4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619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006333"/>
              </p:ext>
            </p:extLst>
          </p:nvPr>
        </p:nvGraphicFramePr>
        <p:xfrm>
          <a:off x="1115616" y="836712"/>
          <a:ext cx="6912767" cy="5711553"/>
        </p:xfrm>
        <a:graphic>
          <a:graphicData uri="http://schemas.openxmlformats.org/drawingml/2006/table">
            <a:tbl>
              <a:tblPr firstRow="1" firstCol="1" bandRow="1"/>
              <a:tblGrid>
                <a:gridCol w="2650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520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8841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Параметры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Уч.год</a:t>
                      </a: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________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Возраст_______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Уч.год</a:t>
                      </a: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________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Возраст_______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________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Возраст_______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________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Возраст_______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3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Н.г.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С.г.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К.г.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Н.г</a:t>
                      </a: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С.г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К.г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Н.г.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К.г.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Н.г.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С.г</a:t>
                      </a: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К.г.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Понимание обращенной речи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005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Лексико-грамматический строй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Имена существительные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Глаголы 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Имена прилагательные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/>
                          <a:cs typeface="Times New Roman"/>
                        </a:rPr>
                        <a:t>Числительные 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Согласование имен существительных с глаголами в роде и числе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Использование падежных форм имен существительных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Согласование имен существительных с прилагательными в роде и в числе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337"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Связная речь 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Речевая активность ребенка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1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Характер речевых высказываний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Сопровождение самостоятельной деятельности речью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Составление рассказа о предмете (игрушке)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Составление рассказа по картине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Составление рассказа по серии картинок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6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Пересказ текста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4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Особенности самостоятельной речи</a:t>
                      </a: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90" marR="368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23704" y="188640"/>
            <a:ext cx="62295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u="sng" dirty="0" smtClean="0">
                <a:latin typeface="+mj-lt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арта  обследования</a:t>
            </a:r>
            <a:r>
              <a:rPr kumimoji="0" lang="ru-RU" altLang="ru-RU" sz="16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развития речи</a:t>
            </a:r>
            <a:endParaRPr kumimoji="0" lang="ru-RU" altLang="ru-RU" sz="6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Ф.И.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___________________________________________, </a:t>
            </a: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год рождения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________________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355421"/>
            <a:ext cx="5814392" cy="57908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Аналитическая справка по результатам диагностики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начало учебного 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20___-20____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Ф.И. ребенка____________________________________________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Возраст________________________________________________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Диагноз________________________________________________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Эмоционально-волевая сфера_____________________________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Познавательная сфера___________________________________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зрительного восприятия______________________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внимания___________________________________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памяти_____________________________________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мышления__________________________________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пространственно-временных отношениях______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 и представления об окружающем мире и социально-бытовая ориентация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 элементарных математических представлений 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характеристика речевого развития_______________________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моторика______________________________________________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Мелкая  моторика_____________________________________________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самообслуживания  и гигиены___________________________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Специалисты: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629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96752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 algn="ctr">
              <a:buNone/>
            </a:pPr>
            <a:r>
              <a:rPr lang="ru-RU" sz="2800" b="1" dirty="0" smtClean="0"/>
              <a:t>Индивидуальный образовательный маршрут -</a:t>
            </a:r>
          </a:p>
          <a:p>
            <a:pPr marL="82296" indent="0" algn="ctr">
              <a:buNone/>
            </a:pPr>
            <a:r>
              <a:rPr lang="ru-RU" sz="2800" dirty="0" smtClean="0"/>
              <a:t>движение в образовательном пространстве ДОО, создаваемом для ребенка с ОВЗ при осуществлении педагогического сопровождения  специалистами различного профиля с целью реализации индивидуальных особенностей развития</a:t>
            </a:r>
          </a:p>
        </p:txBody>
      </p:sp>
      <p:pic>
        <p:nvPicPr>
          <p:cNvPr id="5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71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74734891"/>
              </p:ext>
            </p:extLst>
          </p:nvPr>
        </p:nvGraphicFramePr>
        <p:xfrm>
          <a:off x="1160870" y="1289311"/>
          <a:ext cx="7632847" cy="5386297"/>
        </p:xfrm>
        <a:graphic>
          <a:graphicData uri="http://schemas.openxmlformats.org/drawingml/2006/table">
            <a:tbl>
              <a:tblPr/>
              <a:tblGrid>
                <a:gridCol w="119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7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8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3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7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 dirty="0">
                          <a:effectLst/>
                          <a:latin typeface="Times New Roman CYR"/>
                          <a:ea typeface="Times New Roman"/>
                        </a:rPr>
                        <a:t>Направление работы             (специалист)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>
                          <a:effectLst/>
                          <a:latin typeface="Times New Roman CYR"/>
                          <a:ea typeface="Times New Roman"/>
                        </a:rPr>
                        <a:t>Кол – во занятий неделю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>
                          <a:effectLst/>
                          <a:latin typeface="Times New Roman CYR"/>
                          <a:ea typeface="Times New Roman"/>
                        </a:rPr>
                        <a:t>Время проведения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>
                          <a:effectLst/>
                          <a:latin typeface="Times New Roman CYR"/>
                          <a:ea typeface="Times New Roman"/>
                        </a:rPr>
                        <a:t>Используемые программы и технологии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>
                          <a:effectLst/>
                          <a:latin typeface="Times New Roman CYR"/>
                          <a:ea typeface="Times New Roman"/>
                        </a:rPr>
                        <a:t>Форма проведения занятия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b="1">
                          <a:effectLst/>
                          <a:latin typeface="Times New Roman CYR"/>
                          <a:ea typeface="Times New Roman"/>
                        </a:rPr>
                        <a:t>Ф.И.О. специалиста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Психологическая помощь: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педагог – психолог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1 раз в неделю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Пн. 8.50 – 9.05 инд.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/>
                          <a:ea typeface="Times New Roman"/>
                        </a:rPr>
                        <a:t>Методики развивающего обучения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/>
                          <a:ea typeface="Times New Roman"/>
                        </a:rPr>
                        <a:t>Рабочая программа </a:t>
                      </a:r>
                      <a:r>
                        <a:rPr lang="ru-RU" sz="800" i="1" dirty="0" smtClean="0">
                          <a:effectLst/>
                          <a:latin typeface="Times New Roman"/>
                          <a:ea typeface="Times New Roman"/>
                        </a:rPr>
                        <a:t>педагога-психолога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i="1" dirty="0" smtClean="0">
                          <a:effectLst/>
                          <a:latin typeface="Times New Roman"/>
                          <a:ea typeface="Times New Roman"/>
                        </a:rPr>
                        <a:t>Индивидуальная образовательная программа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Индивидуальная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Гимадутдинова Альбина Ильдусовна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Дефектологическая помощь: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учитель – дефектолог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"/>
                          <a:ea typeface="Times New Roman"/>
                        </a:rPr>
                        <a:t>Подгр.-5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"/>
                          <a:ea typeface="Times New Roman"/>
                        </a:rPr>
                        <a:t>Инд.-3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Пон.9.30-9.55п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Пон. 16.05-16.30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Вт.16.20-16.45п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Ср.10.35-11.00п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Чт.16.20-16.25п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Пят.11.15-11.40п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Адаптированная программа МАДОУ «ЦРР – детский сад № 16»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Рабочая программа </a:t>
                      </a:r>
                      <a:r>
                        <a:rPr lang="ru-RU" sz="800" i="1" dirty="0" smtClean="0">
                          <a:effectLst/>
                          <a:latin typeface="Times New Roman CYR"/>
                          <a:ea typeface="Times New Roman"/>
                        </a:rPr>
                        <a:t>учителя-дефектолога Индивидуальная образовательная программа </a:t>
                      </a:r>
                      <a:r>
                        <a:rPr lang="ru-RU" sz="8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Подгрупповая,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индивидуальная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Орешникова Людмила Алексеевна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Педагогическая помощь: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Воспитатель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en-US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en-US" sz="800" i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Пон.9.00-9.25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Вт.9.35- 10.00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Ср.9.00-9.25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Чт. 9.00-9.25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Пят.9.00-9.25    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Адаптированная программа МАДОУ «ЦРР – детский сад № 16»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Рабочие программы </a:t>
                      </a:r>
                      <a:r>
                        <a:rPr lang="ru-RU" sz="800" i="1" dirty="0" smtClean="0">
                          <a:effectLst/>
                          <a:latin typeface="Times New Roman CYR"/>
                          <a:ea typeface="Times New Roman"/>
                        </a:rPr>
                        <a:t>педагогов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 smtClean="0">
                          <a:effectLst/>
                          <a:latin typeface="Times New Roman CYR"/>
                          <a:ea typeface="Times New Roman"/>
                        </a:rPr>
                        <a:t>Индивидуальная образовательная программа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Групповая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en-US" sz="800" i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Ибрагимова Ризаля Ринатовна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Хайруллина Гулия Шамилевна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Музыкальный руководитель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en-US" sz="800" i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en-US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Вт.9.00 - 9.25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Ср.9.35-10.00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Вахидова Ирина Петровна.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Воспитатель по обучению татарскому  языку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Вт.15.15-15.40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Чт.9.50-10.15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Пт. 9.50-10.00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Зарипова З.М. «Обучение русскоязычных детей татарскому языку в детском саду»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Мустафина Гульзада Бахрановна.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Монтессори педагог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Ср.15.45-16.20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Пят.15.45-16.20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Занятия по методу М. Монтессори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Подгрупповая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Гимадутдинова Альбина Ильдусовна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ЛФК :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инструктор ЛФК                                                                                 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Групп  - 3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Инд. -  курс 20 дн. в квартал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Пон.10.00-10.25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Чт.10.25-10.50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Пт.10.10-10.30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ЕфименкоН.Н.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Содержание и методика занятий ЛФК  с детьми страдающими церебральным параличом. – М.;1991.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Индивидуальная, 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Кутдусова  Гузяль Мансуровна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0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Другое: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</a:rPr>
                        <a:t>платные образовательные услуги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«Экопластика»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Пон. 15.05-15.30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Ср. 15.05-15.30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Программа дополнительного образования «Экопластика»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Подгрупповая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Хайруллина Гулия Шамилевна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2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dirty="0">
                          <a:effectLst/>
                          <a:latin typeface="Times New Roman CYR"/>
                          <a:ea typeface="Times New Roman"/>
                        </a:rPr>
                        <a:t>«Дошкольная академия»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Вт. 15.15-15.40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Чет. 15.15-15.40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"/>
                          <a:ea typeface="Times New Roman"/>
                        </a:rPr>
                        <a:t>Программа дополнительного образования «Дошкольная академия»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>
                          <a:effectLst/>
                          <a:latin typeface="Times New Roman CYR"/>
                          <a:ea typeface="Times New Roman"/>
                        </a:rPr>
                        <a:t>Подгрупповая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17390" algn="l"/>
                        </a:tabLst>
                      </a:pPr>
                      <a:r>
                        <a:rPr lang="ru-RU" sz="800" i="1" dirty="0" err="1">
                          <a:effectLst/>
                          <a:latin typeface="Times New Roman CYR"/>
                          <a:ea typeface="Times New Roman"/>
                        </a:rPr>
                        <a:t>Орешникова</a:t>
                      </a:r>
                      <a:r>
                        <a:rPr lang="ru-RU" sz="800" i="1" dirty="0">
                          <a:effectLst/>
                          <a:latin typeface="Times New Roman CYR"/>
                          <a:ea typeface="Times New Roman"/>
                        </a:rPr>
                        <a:t> Людмила Алексеевна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922" marR="42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87624" y="188640"/>
            <a:ext cx="7200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180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Индивидуальный образовательный маршрут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На 20___ – 20_____ учебный год 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в МАДОУ «ЦРР – детском саду № 16» Ново – Савиновского района  г. Казани.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Ф.И. ребёнка  </a:t>
            </a:r>
            <a:r>
              <a:rPr kumimoji="0" lang="ru-RU" altLang="ru-RU" sz="1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___________________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Возраст   </a:t>
            </a:r>
            <a:r>
              <a:rPr kumimoji="0" lang="ru-RU" altLang="ru-RU" sz="1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 _________________ 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18025" algn="l"/>
              </a:tabLst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Диагноз </a:t>
            </a:r>
            <a:r>
              <a:rPr kumimoji="0" lang="ru-RU" altLang="ru-RU" sz="1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__________________________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3121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714280"/>
              </p:ext>
            </p:extLst>
          </p:nvPr>
        </p:nvGraphicFramePr>
        <p:xfrm>
          <a:off x="1835696" y="868564"/>
          <a:ext cx="5544616" cy="58856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71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6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6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88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Направление коррекционно-развивающей работы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Задачи коррекционной работы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21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Формирование представлений  о многообразии окружающего мира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5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Развитие речи и коммуникативных способностей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59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Развитие зрительного восприятия и внимания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vert="vert27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Восприятие целостности образа предмета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Восприятие цвета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Восприятие формы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Восприятие величины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49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Восприятие пространственных отношений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73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Развитие восприятия времени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2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Развитие слухового восприятия и внимания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9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Развитие тактильного восприятия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65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Формирование мышления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65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Развитие  конструктивной деятельности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2297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Совершенствование  ручной моторики и развитие функциональных возможностей кистей и пальцев рук, зрительно-моторной координации)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21" marR="279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26519" y="32519"/>
            <a:ext cx="34499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Индивидуальный  план</a:t>
            </a:r>
            <a:r>
              <a:rPr kumimoji="0" lang="ru-RU" altLang="ru-RU" sz="7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коррекционной работы 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учителя – дефектолога Орешниковой Л.А. 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 20___ – 20_____  учебный год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 _____________________________________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9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16632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kern="0" dirty="0">
                <a:solidFill>
                  <a:srgbClr val="FFF39D">
                    <a:lumMod val="10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Примерная структура ИОП</a:t>
            </a:r>
            <a:endParaRPr lang="ru-RU" kern="0" dirty="0">
              <a:solidFill>
                <a:srgbClr val="FFF39D">
                  <a:lumMod val="10000"/>
                </a:srgbClr>
              </a:solidFill>
              <a:latin typeface="Arial Narrow" panose="020B0606020202030204" pitchFamily="34" charset="0"/>
              <a:cs typeface="Arial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31821813"/>
              </p:ext>
            </p:extLst>
          </p:nvPr>
        </p:nvGraphicFramePr>
        <p:xfrm>
          <a:off x="179512" y="908720"/>
          <a:ext cx="856895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6859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0720" y="371934"/>
            <a:ext cx="7290778" cy="65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 smtClean="0">
                <a:effectLst/>
                <a:latin typeface="+mj-lt"/>
                <a:ea typeface="Calibri"/>
                <a:cs typeface="Times New Roman"/>
              </a:rPr>
              <a:t>НОРМАТИВНО - ПРАВОВ</a:t>
            </a:r>
            <a:r>
              <a:rPr lang="tt-RU" sz="2800" b="1" dirty="0" smtClean="0">
                <a:effectLst/>
                <a:latin typeface="+mj-lt"/>
                <a:ea typeface="Calibri"/>
                <a:cs typeface="Times New Roman"/>
              </a:rPr>
              <a:t>ЫЕ ДОКУМЕНТЫ</a:t>
            </a:r>
            <a:endParaRPr lang="ru-RU" sz="2000" b="1" dirty="0">
              <a:effectLst/>
              <a:latin typeface="+mj-lt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5649" y="1412776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Закон «Об Образовании в Российской Федерации» №273-ФЗ от 09.12.2012г. статья 79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Федеральный закон №168 от 2 июля 2013г.         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«О социальной защите инвалидов  в РФ»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Постановление Главного государственного санитарного врача Российской Федерации от 15 мая 2013г. № 26          г. Москва "Об утверждении СанПиН 2.4.1.3049-13 «</a:t>
            </a:r>
            <a:r>
              <a:rPr lang="ru-RU" altLang="ru-RU" sz="2000" b="1" dirty="0" err="1">
                <a:solidFill>
                  <a:prstClr val="black"/>
                </a:solidFill>
                <a:cs typeface="Times New Roman" pitchFamily="18" charset="0"/>
              </a:rPr>
              <a:t>Санитарно</a:t>
            </a: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 и эпидемиологические требования к устройству, содержанию и организации режима работы дошкольных образовательных организаций</a:t>
            </a:r>
            <a:r>
              <a:rPr lang="ru-RU" altLang="ru-RU" b="1" dirty="0">
                <a:solidFill>
                  <a:prstClr val="black"/>
                </a:solidFill>
                <a:cs typeface="Times New Roman" pitchFamily="18" charset="0"/>
              </a:rPr>
              <a:t>»</a:t>
            </a:r>
            <a:endParaRPr lang="ru-RU" altLang="ru-RU" sz="2000" b="1" dirty="0">
              <a:solidFill>
                <a:prstClr val="black"/>
              </a:solidFill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Письмо </a:t>
            </a:r>
            <a:r>
              <a:rPr lang="ru-RU" altLang="ru-RU" sz="2000" b="1" dirty="0" err="1">
                <a:solidFill>
                  <a:prstClr val="black"/>
                </a:solidFill>
                <a:cs typeface="Times New Roman" pitchFamily="18" charset="0"/>
              </a:rPr>
              <a:t>МОиН</a:t>
            </a: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РФ от 07.06.2013 г. №ИР 535/07    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 «О коррекционном и инклюзивном образовании детей»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«Порядок организации и осуществления образовательной деятельности по образовательным программам дошкольного образования» утвержденный приказом </a:t>
            </a:r>
            <a:r>
              <a:rPr lang="ru-RU" altLang="ru-RU" sz="2000" b="1" dirty="0" err="1">
                <a:solidFill>
                  <a:prstClr val="black"/>
                </a:solidFill>
                <a:cs typeface="Times New Roman" pitchFamily="18" charset="0"/>
              </a:rPr>
              <a:t>МОиН</a:t>
            </a:r>
            <a:r>
              <a:rPr lang="ru-RU" altLang="ru-RU" sz="2000" b="1" dirty="0">
                <a:solidFill>
                  <a:prstClr val="black"/>
                </a:solidFill>
                <a:cs typeface="Times New Roman" pitchFamily="18" charset="0"/>
              </a:rPr>
              <a:t> РФ от 30.09.2013 г.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06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620688"/>
            <a:ext cx="8568952" cy="59046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Основным, ведущим специалистом, проводящим и координирующим коррекционно-педагогическую работу в группе, является </a:t>
            </a:r>
            <a:r>
              <a:rPr lang="ru-RU" sz="1800" b="1" dirty="0">
                <a:solidFill>
                  <a:schemeClr val="tx1"/>
                </a:solidFill>
              </a:rPr>
              <a:t>учитель-дефектолог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1800" u="sng" dirty="0">
                <a:solidFill>
                  <a:schemeClr val="tx1"/>
                </a:solidFill>
              </a:rPr>
              <a:t>Учитель-дефектолог: 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планирует </a:t>
            </a:r>
            <a:r>
              <a:rPr lang="ru-RU" sz="1800" dirty="0">
                <a:solidFill>
                  <a:schemeClr val="tx1"/>
                </a:solidFill>
              </a:rPr>
              <a:t>(совместно с другими специалистами) и организует целенаправленную интеграцию детей с ДЦП  в детском саду;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составляет </a:t>
            </a:r>
            <a:r>
              <a:rPr lang="ru-RU" sz="1800" dirty="0">
                <a:solidFill>
                  <a:schemeClr val="tx1"/>
                </a:solidFill>
              </a:rPr>
              <a:t>индивидуальную образовательную программу;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консультирует </a:t>
            </a:r>
            <a:r>
              <a:rPr lang="ru-RU" sz="1800" dirty="0">
                <a:solidFill>
                  <a:schemeClr val="tx1"/>
                </a:solidFill>
              </a:rPr>
              <a:t>воспитателей, музыкального руководителя, инструктора по физической культуре и других педагогических работников по вопросам организации коррекционно-педагогического процесса и взаимодействия всех детей группы, помогает в отборе содержания и методики проведения занятий;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координирует </a:t>
            </a:r>
            <a:r>
              <a:rPr lang="ru-RU" sz="1800" dirty="0">
                <a:solidFill>
                  <a:schemeClr val="tx1"/>
                </a:solidFill>
              </a:rPr>
              <a:t>коррекционную психолого-педагогическую помощь детям с ДЦП; 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проводит </a:t>
            </a:r>
            <a:r>
              <a:rPr lang="ru-RU" sz="1800" dirty="0">
                <a:solidFill>
                  <a:schemeClr val="tx1"/>
                </a:solidFill>
              </a:rPr>
              <a:t>индивидуальную и подгрупповую коррекционную работу с детьми с ДЦП;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проводит </a:t>
            </a:r>
            <a:r>
              <a:rPr lang="ru-RU" sz="1800" dirty="0">
                <a:solidFill>
                  <a:schemeClr val="tx1"/>
                </a:solidFill>
              </a:rPr>
              <a:t>совместные занятия с другими специалистами (музыкальным руководителем, инструктором ЛФК, воспитателями); 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</a:rPr>
              <a:t>ведет </a:t>
            </a:r>
            <a:r>
              <a:rPr lang="ru-RU" sz="1800" dirty="0">
                <a:solidFill>
                  <a:schemeClr val="tx1"/>
                </a:solidFill>
              </a:rPr>
              <a:t>необходимую документацию.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80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831673" cy="539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L:\Still0227_0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91" y="3717032"/>
            <a:ext cx="4605679" cy="25906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:\Still0227_000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11"/>
          <a:stretch/>
        </p:blipFill>
        <p:spPr bwMode="auto">
          <a:xfrm>
            <a:off x="4706979" y="476672"/>
            <a:ext cx="3763902" cy="2683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891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332656"/>
            <a:ext cx="8352928" cy="619268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Деятельность </a:t>
            </a:r>
            <a:r>
              <a:rPr lang="ru-RU" sz="2000" b="1" dirty="0">
                <a:solidFill>
                  <a:schemeClr val="tx1"/>
                </a:solidFill>
              </a:rPr>
              <a:t>педагога-психолога</a:t>
            </a:r>
            <a:r>
              <a:rPr lang="ru-RU" sz="2000" dirty="0">
                <a:solidFill>
                  <a:schemeClr val="tx1"/>
                </a:solidFill>
              </a:rPr>
              <a:t> направлена на сохранение психического здоровья каждого воспитанника группы. В его функции входят: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психологическое </a:t>
            </a:r>
            <a:r>
              <a:rPr lang="ru-RU" sz="2000" dirty="0">
                <a:solidFill>
                  <a:schemeClr val="tx1"/>
                </a:solidFill>
              </a:rPr>
              <a:t>обследование воспитанников;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участие </a:t>
            </a:r>
            <a:r>
              <a:rPr lang="ru-RU" sz="2000" dirty="0">
                <a:solidFill>
                  <a:schemeClr val="tx1"/>
                </a:solidFill>
              </a:rPr>
              <a:t>в составлении индивидуальных программ развития (воспитания и обучения ребенка в условиях дошкольного образовательного учреждения);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проведение </a:t>
            </a:r>
            <a:r>
              <a:rPr lang="ru-RU" sz="2000" dirty="0">
                <a:solidFill>
                  <a:schemeClr val="tx1"/>
                </a:solidFill>
              </a:rPr>
              <a:t>индивидуальной и подгрупповой коррекционно-психологической работы с детьми с ОВЗ;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динамическое </a:t>
            </a:r>
            <a:r>
              <a:rPr lang="ru-RU" sz="2000" dirty="0">
                <a:solidFill>
                  <a:schemeClr val="tx1"/>
                </a:solidFill>
              </a:rPr>
              <a:t>психолого-педагогическое изучение воспитанников;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проведение </a:t>
            </a:r>
            <a:r>
              <a:rPr lang="ru-RU" sz="2000" dirty="0">
                <a:solidFill>
                  <a:schemeClr val="tx1"/>
                </a:solidFill>
              </a:rPr>
              <a:t>консультативной работы с родителями по вопросам воспитания ребенка в семье;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осуществление </a:t>
            </a:r>
            <a:r>
              <a:rPr lang="ru-RU" sz="2000" dirty="0">
                <a:solidFill>
                  <a:schemeClr val="tx1"/>
                </a:solidFill>
              </a:rPr>
              <a:t>преемственности в работе детского сада и семьи;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консультирование </a:t>
            </a:r>
            <a:r>
              <a:rPr lang="ru-RU" sz="2000" dirty="0">
                <a:solidFill>
                  <a:schemeClr val="tx1"/>
                </a:solidFill>
              </a:rPr>
              <a:t>персонала группы;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ведение </a:t>
            </a:r>
            <a:r>
              <a:rPr lang="ru-RU" sz="2000" dirty="0">
                <a:solidFill>
                  <a:schemeClr val="tx1"/>
                </a:solidFill>
              </a:rPr>
              <a:t>документации.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164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Pzx-Zcz3pU"/>
          <p:cNvPicPr/>
          <p:nvPr/>
        </p:nvPicPr>
        <p:blipFill rotWithShape="1">
          <a:blip r:embed="rId2"/>
          <a:srcRect t="10727" r="15031" b="8405"/>
          <a:stretch/>
        </p:blipFill>
        <p:spPr bwMode="auto">
          <a:xfrm>
            <a:off x="276636" y="764704"/>
            <a:ext cx="3887651" cy="26070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L:\Still0227_000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5366"/>
          <a:stretch/>
        </p:blipFill>
        <p:spPr bwMode="auto">
          <a:xfrm>
            <a:off x="5076056" y="620688"/>
            <a:ext cx="3568619" cy="2653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Аркадий\Desktop\САДИК 16\100CANON\IMG_038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032" b="16487"/>
          <a:stretch/>
        </p:blipFill>
        <p:spPr bwMode="auto">
          <a:xfrm>
            <a:off x="5076056" y="3788272"/>
            <a:ext cx="3777746" cy="26634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ркадий\Desktop\САДИК 16\IMG_20170516_1541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9328"/>
            <a:ext cx="3467877" cy="2600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288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1052736"/>
            <a:ext cx="8352928" cy="48726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Музыкальный руководитель:</a:t>
            </a:r>
          </a:p>
          <a:p>
            <a:pPr marL="342900" indent="-342900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взаимодействует </a:t>
            </a:r>
            <a:r>
              <a:rPr lang="ru-RU" sz="2000" dirty="0">
                <a:solidFill>
                  <a:schemeClr val="tx1"/>
                </a:solidFill>
              </a:rPr>
              <a:t>со специалистами группы по вопросам организации совместной деятельности всех детей на занятиях, праздниках развлечениях, утренниках и т.д.;</a:t>
            </a:r>
          </a:p>
          <a:p>
            <a:pPr marL="342900" indent="-342900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проводит занятия со всеми воспитанниками группы (в том числе совместно с другими специалистами: учителем-дефектологом, педагогом-психологом, инструктором ЛФК);</a:t>
            </a:r>
          </a:p>
          <a:p>
            <a:pPr marL="342900" indent="-342900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консультирует родителей по использованию в воспитании ребенка музыкальных средств;</a:t>
            </a:r>
          </a:p>
          <a:p>
            <a:pPr marL="342900" indent="-342900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ведет </a:t>
            </a:r>
            <a:r>
              <a:rPr lang="ru-RU" sz="2000" dirty="0">
                <a:solidFill>
                  <a:schemeClr val="tx1"/>
                </a:solidFill>
              </a:rPr>
              <a:t>соответствующую документацию. </a:t>
            </a:r>
          </a:p>
        </p:txBody>
      </p:sp>
    </p:spTree>
    <p:extLst>
      <p:ext uri="{BB962C8B-B14F-4D97-AF65-F5344CB8AC3E}">
        <p14:creationId xmlns:p14="http://schemas.microsoft.com/office/powerpoint/2010/main" val="631791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ркадий\Desktop\САДИК 16\IMG_20161122_0859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2478164" cy="3304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ркадий\Desktop\САДИК 16\фото дс 2016\фото лето\20160616_0929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01" y="3871408"/>
            <a:ext cx="3510623" cy="26329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ркадий\Desktop\САДИК 16\фото дс 2016\фото лето\20160616_0937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27106"/>
            <a:ext cx="3583947" cy="2687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Аркадий\Desktop\САДИК 16\фото дс 2016\фото лето\20160616_10005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3" y="4109208"/>
            <a:ext cx="3391925" cy="2543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629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620688"/>
            <a:ext cx="8352928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Деятельность </a:t>
            </a:r>
            <a:r>
              <a:rPr lang="ru-RU" sz="2200" b="1" dirty="0">
                <a:solidFill>
                  <a:schemeClr val="tx1"/>
                </a:solidFill>
              </a:rPr>
              <a:t>инструктора ЛФК  </a:t>
            </a:r>
            <a:r>
              <a:rPr lang="ru-RU" sz="2000" dirty="0">
                <a:solidFill>
                  <a:schemeClr val="tx1"/>
                </a:solidFill>
              </a:rPr>
              <a:t>направлена на сохранение и укрепление здоровья детей с ДЦП, их физическое развитие, пропаганду здорового образа жизни. Организация его работы предусматривает: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проведение </a:t>
            </a:r>
            <a:r>
              <a:rPr lang="ru-RU" sz="2000" dirty="0">
                <a:solidFill>
                  <a:schemeClr val="tx1"/>
                </a:solidFill>
              </a:rPr>
              <a:t>(в том числе совместно с другими специалистами) индивидуальных, подгрупповых занятий со всеми воспитанниками с учетом их психофизических возможностей и индивидуальных особенностей;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планирование </a:t>
            </a:r>
            <a:r>
              <a:rPr lang="ru-RU" sz="2000" dirty="0">
                <a:solidFill>
                  <a:schemeClr val="tx1"/>
                </a:solidFill>
              </a:rPr>
              <a:t>совместной деятельности воспитанников группы;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подготовку </a:t>
            </a:r>
            <a:r>
              <a:rPr lang="ru-RU" sz="2000" dirty="0">
                <a:solidFill>
                  <a:schemeClr val="tx1"/>
                </a:solidFill>
              </a:rPr>
              <a:t>и проведение общих спортивных праздников, досугов и развлечений;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оказание </a:t>
            </a:r>
            <a:r>
              <a:rPr lang="ru-RU" sz="2000" dirty="0">
                <a:solidFill>
                  <a:schemeClr val="tx1"/>
                </a:solidFill>
              </a:rPr>
              <a:t>консультационной поддержки родителям по вопросам физического воспитания, развития и оздоровления ребенка в семье;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регулирование </a:t>
            </a:r>
            <a:r>
              <a:rPr lang="ru-RU" sz="2000" dirty="0">
                <a:solidFill>
                  <a:schemeClr val="tx1"/>
                </a:solidFill>
              </a:rPr>
              <a:t>(по рекомендациям медицинских работников) физической нагрузки на воспитанников;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ведение </a:t>
            </a:r>
            <a:r>
              <a:rPr lang="ru-RU" sz="2000" dirty="0">
                <a:solidFill>
                  <a:schemeClr val="tx1"/>
                </a:solidFill>
              </a:rPr>
              <a:t>необходимой документации.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27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ркадий\Desktop\САДИК 16\IMG_0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27325"/>
            <a:ext cx="2093979" cy="3140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ркадий\Desktop\САДИК 16\100CANON\IMG_03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8285"/>
            <a:ext cx="4680012" cy="3120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ркадий\Desktop\САДИК 16\100CANON\IMG_94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35679"/>
            <a:ext cx="1877955" cy="28169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Аркадий\Desktop\САДИК 16\100CANON\IMG_95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428" y="3880472"/>
            <a:ext cx="4158208" cy="2772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082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764704"/>
            <a:ext cx="8136904" cy="597666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Деятельность </a:t>
            </a:r>
            <a:r>
              <a:rPr lang="ru-RU" sz="2000" b="1" dirty="0">
                <a:solidFill>
                  <a:schemeClr val="tx1"/>
                </a:solidFill>
              </a:rPr>
              <a:t>воспитателя</a:t>
            </a:r>
            <a:r>
              <a:rPr lang="ru-RU" sz="2000" dirty="0">
                <a:solidFill>
                  <a:schemeClr val="tx1"/>
                </a:solidFill>
              </a:rPr>
              <a:t> направлена на обеспечение всестороннего развития детей с ДЦП. Воспитатель осуществляет: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планирование </a:t>
            </a:r>
            <a:r>
              <a:rPr lang="ru-RU" sz="2000" dirty="0">
                <a:solidFill>
                  <a:schemeClr val="tx1"/>
                </a:solidFill>
              </a:rPr>
              <a:t>(совместно с учителем-дефектологом и другими специалистами) и проведение фронтальных занятий;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планирование </a:t>
            </a:r>
            <a:r>
              <a:rPr lang="ru-RU" sz="2000" dirty="0">
                <a:solidFill>
                  <a:schemeClr val="tx1"/>
                </a:solidFill>
              </a:rPr>
              <a:t>(совместно с другими специалистами) и организацию совместной деятельности всех воспитанников группы;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соблюдение </a:t>
            </a:r>
            <a:r>
              <a:rPr lang="ru-RU" sz="2000" dirty="0">
                <a:solidFill>
                  <a:schemeClr val="tx1"/>
                </a:solidFill>
              </a:rPr>
              <a:t>преемственности в работе с другими специалистами по выполнению индивидуальной программы воспитания и обучения детей с ДЦП;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обеспечение </a:t>
            </a:r>
            <a:r>
              <a:rPr lang="ru-RU" sz="2000" dirty="0">
                <a:solidFill>
                  <a:schemeClr val="tx1"/>
                </a:solidFill>
              </a:rPr>
              <a:t>индивидуального подхода к каждому воспитаннику с учетом рекомендаций специалистов;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консультирование </a:t>
            </a:r>
            <a:r>
              <a:rPr lang="ru-RU" sz="2000" dirty="0">
                <a:solidFill>
                  <a:schemeClr val="tx1"/>
                </a:solidFill>
              </a:rPr>
              <a:t>родителей (законных представителей) детей с ДЦП по вопросам воспитания детей в семье;  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</a:rPr>
              <a:t>ведение </a:t>
            </a:r>
            <a:r>
              <a:rPr lang="ru-RU" sz="2000" dirty="0">
                <a:solidFill>
                  <a:schemeClr val="tx1"/>
                </a:solidFill>
              </a:rPr>
              <a:t>необходимой документации.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41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ркадий\Desktop\САДИК 16\100CANON\IMG_1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3789040" cy="2526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группа 5\Desktop\фото дс 2016\5 группа фото\20160226_1753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3423477" cy="2567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ркадий\Desktop\САДИК 16\садик\IMG_20161111_091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5" y="3789039"/>
            <a:ext cx="3391862" cy="2543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ркадий\Desktop\САДИК 16\100CANON\IMG_9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424" y="235968"/>
            <a:ext cx="2016224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05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2139149" y="365338"/>
            <a:ext cx="48221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ЛОКАЛЬНЫЕ АКТЫ МАДОУ</a:t>
            </a:r>
            <a:endParaRPr lang="ru-RU" altLang="ru-RU" sz="2800" dirty="0">
              <a:solidFill>
                <a:prstClr val="black">
                  <a:lumMod val="95000"/>
                  <a:lumOff val="5000"/>
                </a:prst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283028" y="1268760"/>
            <a:ext cx="85344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>
                <a:tab pos="457200" algn="l"/>
              </a:tabLst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Положение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о группе компенсирующей направленности для детей с нарушениями опорно-двигательного аппарата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Положение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о группе компенсирующей направленности для детей с заболеванием сахарный диабет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Положение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о группе кратковременного пребывания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Положение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о психолого-медико-педагогическом консилиуме МАДОУ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Договор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между детским садом и родителями, где обозначены условия, особенности организации образовательного процесса для детей с ОВЗ и участие родителей в воспитании и развитии ребенка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Основная образовательная программа в соответствии ФГОС ДО и с учётом примерной основной образовательной программы ДО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Адаптированная основная образовательная программа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по квалифицированной коррекции недостатков в физическом развитии детей с нарушениями в развитии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Программа развития на каждого ребенка с ОВЗ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куда включен Индивидуальный образовательный маршрут</a:t>
            </a:r>
            <a:endParaRPr lang="ru-RU" altLang="ru-RU" sz="1800" b="1" dirty="0"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1800" b="1" u="sng" dirty="0" smtClean="0"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Штатное расписание</a:t>
            </a:r>
          </a:p>
        </p:txBody>
      </p:sp>
      <p:pic>
        <p:nvPicPr>
          <p:cNvPr id="4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039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992888" cy="6409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Деятельность </a:t>
            </a:r>
            <a:r>
              <a:rPr lang="ru-RU" sz="2000" b="1" dirty="0" err="1" smtClean="0"/>
              <a:t>Монтессори</a:t>
            </a:r>
            <a:r>
              <a:rPr lang="ru-RU" sz="2000" b="1" dirty="0" smtClean="0"/>
              <a:t>-педагога направлена на </a:t>
            </a:r>
            <a:r>
              <a:rPr lang="ru-RU" sz="2000" dirty="0" smtClean="0"/>
              <a:t> воспитание </a:t>
            </a:r>
            <a:r>
              <a:rPr lang="ru-RU" sz="2000" dirty="0"/>
              <a:t>свободного и самостоятельного человека с чувством собственного достоинства. Принцип </a:t>
            </a:r>
            <a:r>
              <a:rPr lang="ru-RU" sz="2000" dirty="0" err="1"/>
              <a:t>Монтессори</a:t>
            </a:r>
            <a:r>
              <a:rPr lang="ru-RU" sz="2000" dirty="0"/>
              <a:t> - педагогики состоит в том, что ребенок творит себя сам, в собственной деятельности. Сознание ребенка впитывает все окружающее как губка. Образование ребенка происходит в соответствии с его биологическим ритмом, индивидуальным темпом</a:t>
            </a:r>
            <a:r>
              <a:rPr lang="ru-RU" sz="2000" dirty="0" smtClean="0"/>
              <a:t>.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Монтессори</a:t>
            </a:r>
            <a:r>
              <a:rPr lang="ru-RU" sz="2000" b="1" dirty="0">
                <a:solidFill>
                  <a:prstClr val="black"/>
                </a:solidFill>
              </a:rPr>
              <a:t>-педагога </a:t>
            </a:r>
            <a:r>
              <a:rPr lang="ru-RU" sz="2000" b="1" dirty="0" smtClean="0">
                <a:solidFill>
                  <a:prstClr val="black"/>
                </a:solidFill>
              </a:rPr>
              <a:t> осуществляет:</a:t>
            </a:r>
            <a:endParaRPr lang="ru-RU" sz="2000" dirty="0" smtClean="0"/>
          </a:p>
          <a:p>
            <a:pPr marL="342900" lvl="0" indent="-342900" algn="just">
              <a:spcBef>
                <a:spcPct val="20000"/>
              </a:spcBef>
              <a:spcAft>
                <a:spcPts val="300"/>
              </a:spcAft>
              <a:buSzPct val="130000"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</a:rPr>
              <a:t>планирование </a:t>
            </a:r>
            <a:r>
              <a:rPr lang="ru-RU" sz="2000" dirty="0">
                <a:solidFill>
                  <a:prstClr val="black"/>
                </a:solidFill>
              </a:rPr>
              <a:t>(совместно с </a:t>
            </a:r>
            <a:r>
              <a:rPr lang="ru-RU" sz="2000" dirty="0" smtClean="0">
                <a:solidFill>
                  <a:prstClr val="black"/>
                </a:solidFill>
              </a:rPr>
              <a:t>учителем-дефектологом) </a:t>
            </a:r>
            <a:r>
              <a:rPr lang="ru-RU" sz="2000" dirty="0">
                <a:solidFill>
                  <a:prstClr val="black"/>
                </a:solidFill>
              </a:rPr>
              <a:t>и проведение </a:t>
            </a:r>
            <a:r>
              <a:rPr lang="ru-RU" sz="2000" dirty="0" smtClean="0">
                <a:solidFill>
                  <a:prstClr val="black"/>
                </a:solidFill>
              </a:rPr>
              <a:t>индивидуальных и подгрупповых занятий</a:t>
            </a:r>
            <a:r>
              <a:rPr lang="ru-RU" sz="2000" dirty="0">
                <a:solidFill>
                  <a:prstClr val="black"/>
                </a:solidFill>
              </a:rPr>
              <a:t>;</a:t>
            </a:r>
          </a:p>
          <a:p>
            <a:pPr marL="342900" lvl="0" indent="-342900" algn="just">
              <a:spcBef>
                <a:spcPct val="20000"/>
              </a:spcBef>
              <a:spcAft>
                <a:spcPts val="300"/>
              </a:spcAft>
              <a:buSzPct val="130000"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</a:rPr>
              <a:t>соблюдение </a:t>
            </a:r>
            <a:r>
              <a:rPr lang="ru-RU" sz="2000" dirty="0">
                <a:solidFill>
                  <a:prstClr val="black"/>
                </a:solidFill>
              </a:rPr>
              <a:t>преемственности в работе с другими специалистами по выполнению индивидуальной программы воспитания и обучения детей с ДЦП;</a:t>
            </a:r>
          </a:p>
          <a:p>
            <a:pPr marL="342900" lvl="0" indent="-342900" algn="just">
              <a:spcBef>
                <a:spcPct val="20000"/>
              </a:spcBef>
              <a:spcAft>
                <a:spcPts val="300"/>
              </a:spcAft>
              <a:buSzPct val="130000"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</a:rPr>
              <a:t> обеспечение индивидуального подхода к каждому воспитаннику с учетом рекомендаций специалистов;</a:t>
            </a:r>
          </a:p>
          <a:p>
            <a:pPr marL="342900" lvl="0" indent="-342900" algn="just">
              <a:spcBef>
                <a:spcPct val="20000"/>
              </a:spcBef>
              <a:spcAft>
                <a:spcPts val="300"/>
              </a:spcAft>
              <a:buSzPct val="130000"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</a:rPr>
              <a:t> консультирование родителей (законных представителей) детей с </a:t>
            </a:r>
            <a:r>
              <a:rPr lang="ru-RU" sz="2000" dirty="0" smtClean="0">
                <a:solidFill>
                  <a:prstClr val="black"/>
                </a:solidFill>
              </a:rPr>
              <a:t>ОВЗ по </a:t>
            </a:r>
            <a:r>
              <a:rPr lang="ru-RU" sz="2000" dirty="0">
                <a:solidFill>
                  <a:prstClr val="black"/>
                </a:solidFill>
              </a:rPr>
              <a:t>вопросам воспитания детей в семье;  </a:t>
            </a:r>
          </a:p>
          <a:p>
            <a:pPr marL="342900" lvl="0" indent="-342900" algn="just">
              <a:spcBef>
                <a:spcPct val="20000"/>
              </a:spcBef>
              <a:spcAft>
                <a:spcPts val="300"/>
              </a:spcAft>
              <a:buSzPct val="130000"/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</a:rPr>
              <a:t>ведение необходимой документации.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28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26" y="470517"/>
            <a:ext cx="3931254" cy="27179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3266"/>
            <a:ext cx="3699123" cy="2775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97730"/>
            <a:ext cx="2304256" cy="3068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26" y="3933056"/>
            <a:ext cx="3560763" cy="2395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" y="228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900" b="1" i="1" kern="0" dirty="0">
              <a:solidFill>
                <a:schemeClr val="accent3">
                  <a:lumMod val="50000"/>
                </a:schemeClr>
              </a:solidFill>
              <a:latin typeface="+mj-lt"/>
              <a:cs typeface="Tahoma" pitchFamily="34" charset="0"/>
            </a:endParaRPr>
          </a:p>
          <a:p>
            <a:pPr algn="ctr"/>
            <a:endParaRPr lang="ru-RU" altLang="ru-RU" sz="900" b="1" i="1" kern="0" dirty="0" smtClean="0">
              <a:solidFill>
                <a:schemeClr val="accent3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370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7" descr="IMG_03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471161" cy="4980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1643" y="5893293"/>
            <a:ext cx="40318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ahoma" pitchFamily="34" charset="0"/>
              </a:rPr>
              <a:t>Спасибо за </a:t>
            </a: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ahoma" pitchFamily="34" charset="0"/>
              </a:rPr>
              <a:t>внимание</a:t>
            </a:r>
            <a:r>
              <a:rPr kumimoji="0" lang="ru-RU" alt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ahoma" pitchFamily="34" charset="0"/>
              </a:rPr>
              <a:t>!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25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539552" y="692696"/>
            <a:ext cx="4023360" cy="1288152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5500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Основная образовательная программа</a:t>
            </a:r>
            <a:r>
              <a:rPr lang="ru-RU" sz="4100" b="1" dirty="0"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/>
            </a:r>
            <a:br>
              <a:rPr lang="ru-RU" sz="4100" b="1" dirty="0"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644008" y="1340768"/>
            <a:ext cx="4239384" cy="64008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Адаптированная основная образовательная программа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4" t="1545" r="2908" b="8772"/>
          <a:stretch/>
        </p:blipFill>
        <p:spPr>
          <a:xfrm rot="5400000">
            <a:off x="4479680" y="2832626"/>
            <a:ext cx="4032449" cy="2920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0" t="2736" r="1853" b="12344"/>
          <a:stretch/>
        </p:blipFill>
        <p:spPr>
          <a:xfrm rot="5400000">
            <a:off x="569233" y="2895263"/>
            <a:ext cx="4142387" cy="2761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785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90149" y="836712"/>
            <a:ext cx="4747678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Дети с ОВЗ</a:t>
            </a:r>
          </a:p>
          <a:p>
            <a:pPr algn="ctr"/>
            <a:r>
              <a:rPr lang="ru-RU" sz="1200" b="1" dirty="0"/>
              <a:t>и</a:t>
            </a:r>
            <a:r>
              <a:rPr lang="ru-RU" sz="1200" b="1" dirty="0" smtClean="0"/>
              <a:t>х специальные образовательные потребности</a:t>
            </a:r>
            <a:endParaRPr lang="ru-RU" sz="1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424" y="188640"/>
            <a:ext cx="7571184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+mj-lt"/>
              </a:rPr>
              <a:t>Модель психолого-педагогического сопровождения дошкольников с ОВЗ в условиях инклюзивного образования</a:t>
            </a:r>
            <a:endParaRPr lang="ru-RU" sz="1400" b="1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7326" y="1338845"/>
            <a:ext cx="4747677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Задачи психолого-педагогического сопровождения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08256" y="1851007"/>
            <a:ext cx="4747677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Принципы психолого-педагогического сопровождения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47896" y="3574746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Воспитатели и педагоги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69265" y="2370279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Участники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8381" y="2479823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Организационные формы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106198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Индивидуальные занятия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8381" y="366685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Режимные моменты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431528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Фронтальные занятия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7067" y="490097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Домашние условия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2481" y="5526919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Начальная школа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24188" y="2960922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Психолог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40512" y="2370279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Содержание 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42677" y="4248228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Учитель-дефектолог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53890" y="2855373"/>
            <a:ext cx="3888433" cy="54439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Психологическая диагностика, психологическая коррекция, психологическое консультирование, психологическая профилактика, психологическое просвещение </a:t>
            </a:r>
            <a:endParaRPr lang="ru-RU" sz="900" b="1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48060" y="3482998"/>
            <a:ext cx="3888433" cy="6922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Разработка и реализация программы дошкольного воспитания, включающая направления: «физическое развитие», «социально-коммуникативное развитие», «познавательное развитие», «речевое развитие», «художественно-эстетическое развитие» </a:t>
            </a:r>
            <a:endParaRPr lang="ru-RU" sz="900" b="1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48064" y="4290370"/>
            <a:ext cx="3888432" cy="5526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 </a:t>
            </a:r>
            <a:r>
              <a:rPr lang="ru-RU" sz="1050" b="1" dirty="0" smtClean="0">
                <a:solidFill>
                  <a:prstClr val="black"/>
                </a:solidFill>
              </a:rPr>
              <a:t>Психолого-педагогическая диагностика, коррекционная, организационно-методическая, просветительская деятельность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48059" y="4906029"/>
            <a:ext cx="3888433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050" b="1" dirty="0" smtClean="0">
                <a:solidFill>
                  <a:prstClr val="black"/>
                </a:solidFill>
              </a:rPr>
              <a:t>Создание коррекционно-воспитательной среды в семье, выполнение дома рекомендаций специалистов</a:t>
            </a:r>
            <a:endParaRPr lang="ru-RU" sz="1050" b="1" dirty="0">
              <a:solidFill>
                <a:prstClr val="black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83928" y="6237312"/>
            <a:ext cx="2592288" cy="5124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100" b="1" dirty="0" smtClean="0">
                <a:solidFill>
                  <a:prstClr val="black"/>
                </a:solidFill>
              </a:rPr>
              <a:t>Повышение компетенции специалистов, педагогов, воспитателей и родителей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42677" y="4969653"/>
            <a:ext cx="1986178" cy="368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200" b="1" dirty="0" smtClean="0">
                <a:solidFill>
                  <a:prstClr val="black"/>
                </a:solidFill>
              </a:rPr>
              <a:t>Родители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1114859" y="2098577"/>
            <a:ext cx="974533" cy="3749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837826" y="2103432"/>
            <a:ext cx="1046542" cy="2668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0" idx="2"/>
            <a:endCxn id="9" idx="0"/>
          </p:cNvCxnSpPr>
          <p:nvPr/>
        </p:nvCxnSpPr>
        <p:spPr>
          <a:xfrm flipH="1">
            <a:off x="4451165" y="1268760"/>
            <a:ext cx="12823" cy="700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9" idx="2"/>
            <a:endCxn id="11" idx="0"/>
          </p:cNvCxnSpPr>
          <p:nvPr/>
        </p:nvCxnSpPr>
        <p:spPr>
          <a:xfrm>
            <a:off x="4451165" y="1770893"/>
            <a:ext cx="30930" cy="801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13" idx="0"/>
          </p:cNvCxnSpPr>
          <p:nvPr/>
        </p:nvCxnSpPr>
        <p:spPr>
          <a:xfrm>
            <a:off x="3962354" y="2284218"/>
            <a:ext cx="0" cy="860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20" idx="0"/>
          </p:cNvCxnSpPr>
          <p:nvPr/>
        </p:nvCxnSpPr>
        <p:spPr>
          <a:xfrm>
            <a:off x="3817277" y="2754735"/>
            <a:ext cx="0" cy="206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0" idx="3"/>
            <a:endCxn id="24" idx="1"/>
          </p:cNvCxnSpPr>
          <p:nvPr/>
        </p:nvCxnSpPr>
        <p:spPr>
          <a:xfrm flipV="1">
            <a:off x="4810366" y="3127572"/>
            <a:ext cx="343524" cy="17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0" idx="1"/>
            <a:endCxn id="15" idx="3"/>
          </p:cNvCxnSpPr>
          <p:nvPr/>
        </p:nvCxnSpPr>
        <p:spPr>
          <a:xfrm flipH="1">
            <a:off x="2381714" y="3145134"/>
            <a:ext cx="442474" cy="1452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12" idx="0"/>
          </p:cNvCxnSpPr>
          <p:nvPr/>
        </p:nvCxnSpPr>
        <p:spPr>
          <a:xfrm>
            <a:off x="3737889" y="3329346"/>
            <a:ext cx="3096" cy="24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12" idx="1"/>
            <a:endCxn id="16" idx="3"/>
          </p:cNvCxnSpPr>
          <p:nvPr/>
        </p:nvCxnSpPr>
        <p:spPr>
          <a:xfrm flipH="1">
            <a:off x="2374559" y="3758958"/>
            <a:ext cx="373337" cy="921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12" idx="3"/>
          </p:cNvCxnSpPr>
          <p:nvPr/>
        </p:nvCxnSpPr>
        <p:spPr>
          <a:xfrm>
            <a:off x="4734074" y="3758958"/>
            <a:ext cx="408880" cy="1842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12" idx="1"/>
            <a:endCxn id="17" idx="3"/>
          </p:cNvCxnSpPr>
          <p:nvPr/>
        </p:nvCxnSpPr>
        <p:spPr>
          <a:xfrm flipH="1">
            <a:off x="2381714" y="3758958"/>
            <a:ext cx="366182" cy="740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29" idx="1"/>
            <a:endCxn id="18" idx="3"/>
          </p:cNvCxnSpPr>
          <p:nvPr/>
        </p:nvCxnSpPr>
        <p:spPr>
          <a:xfrm flipH="1" flipV="1">
            <a:off x="2403245" y="5085184"/>
            <a:ext cx="339432" cy="686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12" idx="2"/>
          </p:cNvCxnSpPr>
          <p:nvPr/>
        </p:nvCxnSpPr>
        <p:spPr>
          <a:xfrm flipH="1">
            <a:off x="3735766" y="3943170"/>
            <a:ext cx="5219" cy="2800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22" idx="2"/>
            <a:endCxn id="29" idx="0"/>
          </p:cNvCxnSpPr>
          <p:nvPr/>
        </p:nvCxnSpPr>
        <p:spPr>
          <a:xfrm>
            <a:off x="3735766" y="4616652"/>
            <a:ext cx="0" cy="3530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stCxn id="29" idx="3"/>
            <a:endCxn id="27" idx="1"/>
          </p:cNvCxnSpPr>
          <p:nvPr/>
        </p:nvCxnSpPr>
        <p:spPr>
          <a:xfrm flipV="1">
            <a:off x="4728855" y="5122053"/>
            <a:ext cx="419204" cy="31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22" idx="3"/>
            <a:endCxn id="26" idx="1"/>
          </p:cNvCxnSpPr>
          <p:nvPr/>
        </p:nvCxnSpPr>
        <p:spPr>
          <a:xfrm>
            <a:off x="4728855" y="4432440"/>
            <a:ext cx="419209" cy="134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 flipV="1">
            <a:off x="4842504" y="3274109"/>
            <a:ext cx="227011" cy="29632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H="1" flipV="1">
            <a:off x="4762828" y="3943170"/>
            <a:ext cx="313228" cy="2294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flipH="1" flipV="1">
            <a:off x="4768659" y="4621324"/>
            <a:ext cx="307397" cy="1615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flipH="1" flipV="1">
            <a:off x="4756287" y="5122053"/>
            <a:ext cx="313228" cy="11152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>
            <a:stCxn id="22" idx="1"/>
          </p:cNvCxnSpPr>
          <p:nvPr/>
        </p:nvCxnSpPr>
        <p:spPr>
          <a:xfrm flipH="1" flipV="1">
            <a:off x="2381310" y="3262292"/>
            <a:ext cx="361367" cy="1170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159198" y="5433441"/>
            <a:ext cx="3888433" cy="6587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Создание  единой линии развития ребенка, с учетом образовательных потребностей детей, на  этапе начального  школьного  детства, придав педагогическому процессу целостный  последовательный и перспективный характер</a:t>
            </a:r>
            <a:endParaRPr lang="ru-RU" sz="900" b="1" dirty="0">
              <a:solidFill>
                <a:prstClr val="black"/>
              </a:solidFill>
            </a:endParaRPr>
          </a:p>
        </p:txBody>
      </p:sp>
      <p:cxnSp>
        <p:nvCxnSpPr>
          <p:cNvPr id="48" name="Прямая со стрелкой 47"/>
          <p:cNvCxnSpPr>
            <a:stCxn id="19" idx="3"/>
          </p:cNvCxnSpPr>
          <p:nvPr/>
        </p:nvCxnSpPr>
        <p:spPr>
          <a:xfrm>
            <a:off x="4768659" y="5711131"/>
            <a:ext cx="407557" cy="2316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0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237312"/>
            <a:ext cx="863600" cy="575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Прямая со стрелкой 58"/>
          <p:cNvCxnSpPr>
            <a:stCxn id="29" idx="2"/>
            <a:endCxn id="19" idx="0"/>
          </p:cNvCxnSpPr>
          <p:nvPr/>
        </p:nvCxnSpPr>
        <p:spPr>
          <a:xfrm>
            <a:off x="3735766" y="5338077"/>
            <a:ext cx="39804" cy="1888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 flipV="1">
            <a:off x="4482096" y="5931626"/>
            <a:ext cx="587419" cy="3056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286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208912" cy="6408712"/>
          </a:xfrm>
        </p:spPr>
        <p:txBody>
          <a:bodyPr>
            <a:normAutofit fontScale="32500" lnSpcReduction="2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Продолжить общее развитие детей с учетом возрастных возможностей, специфики школьной жизни, наряду с освоением важнейших учебных навыков в чтении, письме, математике и становлением учебной деятельности (мотивации, способов и типов общения).</a:t>
            </a:r>
          </a:p>
          <a:p>
            <a:r>
              <a:rPr lang="ru-RU" sz="2800" dirty="0">
                <a:solidFill>
                  <a:schemeClr val="tx1"/>
                </a:solidFill>
              </a:rPr>
              <a:t>Цель 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​ Создать комплекс условий, обеспечивающих сотрудничество дошкольных групп со школой на основе согласованности и перспективности компонентов методической системы (целей, задач, содержания, методов, средств, форм организации воспитания и обучения) с учётом внедрения ФГОС ДО и ФГОС НОО.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​ Реализовать единую линию развития ребенка на этапах дошкольного и начального школьного детства по инклюзивному образованию, придав педагогическому процессу целостный последовательный и перспективный </a:t>
            </a:r>
            <a:r>
              <a:rPr lang="ru-RU" sz="2800" dirty="0" smtClean="0">
                <a:solidFill>
                  <a:schemeClr val="tx1"/>
                </a:solidFill>
              </a:rPr>
              <a:t>характер</a:t>
            </a:r>
            <a:endParaRPr lang="ru-RU" sz="2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Основные задачи сотрудничества дошкольных групп и школы: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Осуществление равных стартовых возможностей для детей с ОВЗ.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Всестороннее психолого-педагогическое просвещение родителей.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Оказание психологической помощи в осознании собственных семейных и социальных ресурсов, способствующих преодолению проблем при поступлении ребенка в школу.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Установление единства стремлений и взглядов на воспитательный процесс между дошкольными группами, семьей и школой.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Выработка общих целей и воспитательных задач, путей достижения намеченных результатов.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Совершенствование форм организации и методов обучения, как в дошкольных группах, так и в начальной школе.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Совершенствование образовательного содержания в дошкольных группах и начальной школе.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Совершенствование содержания работы по приоритетному направлению дошкольных групп и школы.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Формирование фундаментальных предпосылок к учебной деятельности (дошкольное звено) и навыков «умения учиться» (начальное общее образование).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Создание условий для благоприятного взаимодействия всех участников </a:t>
            </a:r>
            <a:r>
              <a:rPr lang="ru-RU" sz="2800" dirty="0" err="1">
                <a:solidFill>
                  <a:schemeClr val="tx1"/>
                </a:solidFill>
              </a:rPr>
              <a:t>воспитательно</a:t>
            </a:r>
            <a:r>
              <a:rPr lang="ru-RU" sz="2800" dirty="0">
                <a:solidFill>
                  <a:schemeClr val="tx1"/>
                </a:solidFill>
              </a:rPr>
              <a:t>-образовательного процесса – воспитателей, учителей, детей и родителей.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•​ Формирование в семьях позитивного отношения к активной общественной и социальной деятельности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958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96752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Индивидуальная коррекционно-образовательная программа - </a:t>
            </a:r>
          </a:p>
          <a:p>
            <a:pPr algn="ctr"/>
            <a:r>
              <a:rPr lang="ru-RU" sz="2800" dirty="0" smtClean="0"/>
              <a:t>продукт деятельности службы сопровождения  ДОО, которая включает в себя содержание работы специалистов с ребенком с ОВЗ для реализации его особых образовательных потребностей в процессе воспитания и обучения на определенный период времени</a:t>
            </a:r>
            <a:endParaRPr lang="ru-RU" sz="2800" dirty="0"/>
          </a:p>
        </p:txBody>
      </p:sp>
      <p:pic>
        <p:nvPicPr>
          <p:cNvPr id="5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67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260648"/>
            <a:ext cx="7116763" cy="503237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ЭТАПЫ СОСТАВЛЕНИЯ ИКОП</a:t>
            </a:r>
            <a:endParaRPr lang="ru-RU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1196975"/>
            <a:ext cx="1223963" cy="71913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Диагностическое обследование специалистов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713" y="2024063"/>
            <a:ext cx="1295400" cy="7572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диагностики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95625" y="2997200"/>
            <a:ext cx="1655763" cy="68421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образовательный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57738" y="3998913"/>
            <a:ext cx="1543050" cy="7985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планы работы специалистов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51275" y="5276850"/>
            <a:ext cx="4824413" cy="10318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коррекционно-образовательная программа</a:t>
            </a:r>
          </a:p>
        </p:txBody>
      </p:sp>
      <p:sp>
        <p:nvSpPr>
          <p:cNvPr id="9" name="Стрелка углом 8"/>
          <p:cNvSpPr/>
          <p:nvPr/>
        </p:nvSpPr>
        <p:spPr>
          <a:xfrm rot="5400000">
            <a:off x="1795462" y="1447801"/>
            <a:ext cx="576263" cy="576262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3058369" y="2349500"/>
            <a:ext cx="647700" cy="647700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4747419" y="3361532"/>
            <a:ext cx="647700" cy="627062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 rot="5400000">
            <a:off x="6228557" y="4390231"/>
            <a:ext cx="958850" cy="814387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0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16632"/>
            <a:ext cx="8208912" cy="1944216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сопровождения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оптимальных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психолого-педагогических,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коррекционно-развивающих условий воспитания и образования для детей с ограниченными возможностями здоровья в соответствии с их возрастными и индивидуальными особенностями, уровнем актуального развития, а так же развития адаптивных социальных качеств, необходимых для поступления в  школу.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Аркадий\Pictures\01-logo_97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106" y="6165304"/>
            <a:ext cx="1039044" cy="692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1844824"/>
            <a:ext cx="8318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ctr">
              <a:buClr>
                <a:srgbClr val="3891A7"/>
              </a:buClr>
              <a:buSzPct val="80000"/>
            </a:pPr>
            <a:r>
              <a:rPr lang="ru-RU" sz="2000" b="1" dirty="0">
                <a:solidFill>
                  <a:prstClr val="black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ПРОЦЕСС ВЗАИМОДЕЙСТВИЯ СПЕЦИАЛИСТОВ МАДОУ ДЛЯ СОПРОВОЖДЕНИЯ ДЕТЕЙ с ОВЗ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620" y="2552710"/>
            <a:ext cx="6840760" cy="4063571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5364088" y="275654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3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2329</Words>
  <Application>Microsoft Office PowerPoint</Application>
  <PresentationFormat>Экран (4:3)</PresentationFormat>
  <Paragraphs>865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</vt:lpstr>
      <vt:lpstr>Arial Black</vt:lpstr>
      <vt:lpstr>Arial Narrow</vt:lpstr>
      <vt:lpstr>Calibri</vt:lpstr>
      <vt:lpstr>Garamond</vt:lpstr>
      <vt:lpstr>Georgia</vt:lpstr>
      <vt:lpstr>Tahoma</vt:lpstr>
      <vt:lpstr>Times New Roman</vt:lpstr>
      <vt:lpstr>Times New Roman CYR</vt:lpstr>
      <vt:lpstr>Trebuchet MS</vt:lpstr>
      <vt:lpstr>Wingdings</vt:lpstr>
      <vt:lpstr>Воздушный поток</vt:lpstr>
      <vt:lpstr>1_Воздушный поток</vt:lpstr>
      <vt:lpstr>2_Воздушный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психолого-педагогического сопровождения дошкольников с ОВЗ в условиях инклюзивного образования</vt:lpstr>
      <vt:lpstr>Презентация PowerPoint</vt:lpstr>
      <vt:lpstr>Презентация PowerPoint</vt:lpstr>
      <vt:lpstr>ЭТАПЫ СОСТАВЛЕНИЯ ИКОП</vt:lpstr>
      <vt:lpstr>Презентация PowerPoint</vt:lpstr>
      <vt:lpstr>Модель психолого-педагогического сопровождения дошкольников с ОВЗ в условиях инклюзивного образования</vt:lpstr>
      <vt:lpstr>АЛГОРИТМ ДЕЙСТВИЯ  СЛУЖБЫ СОПРОВОЖДЕНИЯ ДЕТЕЙ С ОВЗ</vt:lpstr>
      <vt:lpstr>Диагностическое обследование</vt:lpstr>
      <vt:lpstr>Карта обследования развития навыков самообслуживания и гигиены, элементарной трудовой деятельности Ф.И.    __________________________________________, год рождения _______________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Аркадий</dc:creator>
  <cp:lastModifiedBy>User</cp:lastModifiedBy>
  <cp:revision>34</cp:revision>
  <dcterms:created xsi:type="dcterms:W3CDTF">2017-11-07T13:38:10Z</dcterms:created>
  <dcterms:modified xsi:type="dcterms:W3CDTF">2017-11-09T07:43:50Z</dcterms:modified>
</cp:coreProperties>
</file>